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797675" cy="9926625"/>
  <p:embeddedFontLst>
    <p:embeddedFont>
      <p:font typeface="Book Antiqua"/>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http://customooxmlschemas.google.com/">
      <go:slidesCustomData xmlns:go="http://customooxmlschemas.google.com/" r:id="rId32" roundtripDataSignature="AMtx7mifTJljIecvGRV+RMR1v+xM+Elz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BookAntiqu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okAntiqua-italic.fntdata"/><Relationship Id="rId25" Type="http://schemas.openxmlformats.org/officeDocument/2006/relationships/font" Target="fonts/BookAntiqua-bold.fntdata"/><Relationship Id="rId28" Type="http://schemas.openxmlformats.org/officeDocument/2006/relationships/font" Target="fonts/HelveticaNeue-regular.fntdata"/><Relationship Id="rId27" Type="http://schemas.openxmlformats.org/officeDocument/2006/relationships/font" Target="fonts/BookAntiqu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33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1: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1:notes"/>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notes"/>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10-02-2021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d30b39aa8_0_2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d30b39aa8_0_27: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bd30b39aa8_0_27: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c5e398588_3_2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c5e398588_3_27: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bc5e398588_3_27: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fc1437908_0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fc1437908_0_0: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dfc1437908_0_0: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fc1437908_0_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fc1437908_0_12: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dfc1437908_0_12: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fc1437908_0_2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fc1437908_0_25: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dfc1437908_0_25: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fc1437908_1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fc1437908_1_0: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dfc1437908_1_0: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c1437908_1_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fc1437908_1_9: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dfc1437908_1_9: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fc1437908_1_1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fc1437908_1_19: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dfc1437908_1_19: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5efe7e37b_1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5efe7e37b_1_0: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c5efe7e37b_1_0: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2: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2: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2:notes"/>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notes"/>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10-02-2021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c5e398588_0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c5e398588_0_0: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bc5e398588_0_0: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c5e398588_3_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c5e398588_3_9: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bc5e398588_3_9: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c5e398588_3_18: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c5e398588_3_18: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Also this will save trees because of books recycling.</a:t>
            </a:r>
            <a:endParaRPr/>
          </a:p>
        </p:txBody>
      </p:sp>
      <p:sp>
        <p:nvSpPr>
          <p:cNvPr id="150" name="Google Shape;150;gbc5e398588_3_18: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c5e398588_0_2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c5e398588_0_24: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bc5e398588_0_24: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04716fb25_0_1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04716fb25_0_12: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04716fb25_0_12: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04716fb25_0_2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04716fb25_0_25: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c04716fb25_0_25: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c5e398588_0_16: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c5e398588_0_16: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bc5e398588_0_16: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4"/>
          <p:cNvSpPr/>
          <p:nvPr/>
        </p:nvSpPr>
        <p:spPr>
          <a:xfrm>
            <a:off x="3175" y="6400800"/>
            <a:ext cx="12188825" cy="457200"/>
          </a:xfrm>
          <a:prstGeom prst="rect">
            <a:avLst/>
          </a:prstGeom>
          <a:solidFill>
            <a:srgbClr val="FEAD3A">
              <a:alpha val="5294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Clr>
                <a:schemeClr val="dk2"/>
              </a:buClr>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2" name="Google Shape;22;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8" name="Google Shape;88;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1" name="Shape 91"/>
        <p:cNvGrpSpPr/>
        <p:nvPr/>
      </p:nvGrpSpPr>
      <p:grpSpPr>
        <a:xfrm>
          <a:off x="0" y="0"/>
          <a:ext cx="0" cy="0"/>
          <a:chOff x="0" y="0"/>
          <a:chExt cx="0" cy="0"/>
        </a:xfrm>
      </p:grpSpPr>
      <p:sp>
        <p:nvSpPr>
          <p:cNvPr id="92" name="Google Shape;92;p1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4"/>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6" name="Google Shape;96;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8" name="Google Shape;28;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31" name="Shape 31"/>
        <p:cNvGrpSpPr/>
        <p:nvPr/>
      </p:nvGrpSpPr>
      <p:grpSpPr>
        <a:xfrm>
          <a:off x="0" y="0"/>
          <a:ext cx="0" cy="0"/>
          <a:chOff x="0" y="0"/>
          <a:chExt cx="0" cy="0"/>
        </a:xfrm>
      </p:grpSpPr>
      <p:sp>
        <p:nvSpPr>
          <p:cNvPr id="32" name="Google Shape;32;p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chemeClr val="dk2"/>
              </a:buClr>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6" name="Google Shape;36;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6"/>
          <p:cNvCxnSpPr/>
          <p:nvPr/>
        </p:nvCxnSpPr>
        <p:spPr>
          <a:xfrm>
            <a:off x="526093" y="936320"/>
            <a:ext cx="11285951"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3" name="Google Shape;43;p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4" name="Google Shape;44;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Clr>
                <a:schemeClr val="dk2"/>
              </a:buClr>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Clr>
                <a:schemeClr val="dk2"/>
              </a:buClr>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2" name="Google Shape;52;p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3" name="Google Shape;53;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61" name="Shape 61"/>
        <p:cNvGrpSpPr/>
        <p:nvPr/>
      </p:nvGrpSpPr>
      <p:grpSpPr>
        <a:xfrm>
          <a:off x="0" y="0"/>
          <a:ext cx="0" cy="0"/>
          <a:chOff x="0" y="0"/>
          <a:chExt cx="0" cy="0"/>
        </a:xfrm>
      </p:grpSpPr>
      <p:sp>
        <p:nvSpPr>
          <p:cNvPr id="62" name="Google Shape;62;p1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7" name="Shape 67"/>
        <p:cNvGrpSpPr/>
        <p:nvPr/>
      </p:nvGrpSpPr>
      <p:grpSpPr>
        <a:xfrm>
          <a:off x="0" y="0"/>
          <a:ext cx="0" cy="0"/>
          <a:chOff x="0" y="0"/>
          <a:chExt cx="0" cy="0"/>
        </a:xfrm>
      </p:grpSpPr>
      <p:sp>
        <p:nvSpPr>
          <p:cNvPr id="68" name="Google Shape;68;p11"/>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2" name="Google Shape;72;p11"/>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rgbClr val="FFFFFF"/>
              </a:buClr>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3" name="Google Shape;73;p11"/>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dk2"/>
                </a:solidFill>
                <a:latin typeface="Calibri"/>
                <a:ea typeface="Calibri"/>
                <a:cs typeface="Calibri"/>
                <a:sym typeface="Calibri"/>
              </a:defRPr>
            </a:lvl1pPr>
            <a:lvl2pPr indent="0" lvl="1" marL="0" algn="r">
              <a:spcBef>
                <a:spcPts val="0"/>
              </a:spcBef>
              <a:buNone/>
              <a:defRPr b="0" i="0" sz="1200" u="none" cap="none" strike="noStrike">
                <a:solidFill>
                  <a:schemeClr val="dk2"/>
                </a:solidFill>
                <a:latin typeface="Calibri"/>
                <a:ea typeface="Calibri"/>
                <a:cs typeface="Calibri"/>
                <a:sym typeface="Calibri"/>
              </a:defRPr>
            </a:lvl2pPr>
            <a:lvl3pPr indent="0" lvl="2" marL="0" algn="r">
              <a:spcBef>
                <a:spcPts val="0"/>
              </a:spcBef>
              <a:buNone/>
              <a:defRPr b="0" i="0" sz="1200" u="none" cap="none" strike="noStrike">
                <a:solidFill>
                  <a:schemeClr val="dk2"/>
                </a:solidFill>
                <a:latin typeface="Calibri"/>
                <a:ea typeface="Calibri"/>
                <a:cs typeface="Calibri"/>
                <a:sym typeface="Calibri"/>
              </a:defRPr>
            </a:lvl3pPr>
            <a:lvl4pPr indent="0" lvl="3" marL="0" algn="r">
              <a:spcBef>
                <a:spcPts val="0"/>
              </a:spcBef>
              <a:buNone/>
              <a:defRPr b="0" i="0" sz="1200" u="none" cap="none" strike="noStrike">
                <a:solidFill>
                  <a:schemeClr val="dk2"/>
                </a:solidFill>
                <a:latin typeface="Calibri"/>
                <a:ea typeface="Calibri"/>
                <a:cs typeface="Calibri"/>
                <a:sym typeface="Calibri"/>
              </a:defRPr>
            </a:lvl4pPr>
            <a:lvl5pPr indent="0" lvl="4" marL="0" algn="r">
              <a:spcBef>
                <a:spcPts val="0"/>
              </a:spcBef>
              <a:buNone/>
              <a:defRPr b="0" i="0" sz="1200" u="none" cap="none" strike="noStrike">
                <a:solidFill>
                  <a:schemeClr val="dk2"/>
                </a:solidFill>
                <a:latin typeface="Calibri"/>
                <a:ea typeface="Calibri"/>
                <a:cs typeface="Calibri"/>
                <a:sym typeface="Calibri"/>
              </a:defRPr>
            </a:lvl5pPr>
            <a:lvl6pPr indent="0" lvl="5" marL="0" algn="r">
              <a:spcBef>
                <a:spcPts val="0"/>
              </a:spcBef>
              <a:buNone/>
              <a:defRPr b="0" i="0" sz="1200" u="none" cap="none" strike="noStrike">
                <a:solidFill>
                  <a:schemeClr val="dk2"/>
                </a:solidFill>
                <a:latin typeface="Calibri"/>
                <a:ea typeface="Calibri"/>
                <a:cs typeface="Calibri"/>
                <a:sym typeface="Calibri"/>
              </a:defRPr>
            </a:lvl6pPr>
            <a:lvl7pPr indent="0" lvl="6" marL="0" algn="r">
              <a:spcBef>
                <a:spcPts val="0"/>
              </a:spcBef>
              <a:buNone/>
              <a:defRPr b="0" i="0" sz="1200" u="none" cap="none" strike="noStrike">
                <a:solidFill>
                  <a:schemeClr val="dk2"/>
                </a:solidFill>
                <a:latin typeface="Calibri"/>
                <a:ea typeface="Calibri"/>
                <a:cs typeface="Calibri"/>
                <a:sym typeface="Calibri"/>
              </a:defRPr>
            </a:lvl7pPr>
            <a:lvl8pPr indent="0" lvl="7" marL="0" algn="r">
              <a:spcBef>
                <a:spcPts val="0"/>
              </a:spcBef>
              <a:buNone/>
              <a:defRPr b="0" i="0" sz="1200" u="none" cap="none" strike="noStrike">
                <a:solidFill>
                  <a:schemeClr val="dk2"/>
                </a:solidFill>
                <a:latin typeface="Calibri"/>
                <a:ea typeface="Calibri"/>
                <a:cs typeface="Calibri"/>
                <a:sym typeface="Calibri"/>
              </a:defRPr>
            </a:lvl8pPr>
            <a:lvl9pPr indent="0" lvl="8" marL="0" algn="r">
              <a:spcBef>
                <a:spcPts val="0"/>
              </a:spcBef>
              <a:buNone/>
              <a:defRPr b="0" i="0" sz="120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76" name="Shape 76"/>
        <p:cNvGrpSpPr/>
        <p:nvPr/>
      </p:nvGrpSpPr>
      <p:grpSpPr>
        <a:xfrm>
          <a:off x="0" y="0"/>
          <a:ext cx="0" cy="0"/>
          <a:chOff x="0" y="0"/>
          <a:chExt cx="0" cy="0"/>
        </a:xfrm>
      </p:grpSpPr>
      <p:sp>
        <p:nvSpPr>
          <p:cNvPr id="77" name="Google Shape;77;p12"/>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p:nvPr>
            <p:ph idx="2" type="pic"/>
          </p:nvPr>
        </p:nvSpPr>
        <p:spPr>
          <a:xfrm>
            <a:off x="15" y="0"/>
            <a:ext cx="12191985" cy="4915076"/>
          </a:xfrm>
          <a:prstGeom prst="rect">
            <a:avLst/>
          </a:prstGeom>
          <a:solidFill>
            <a:schemeClr val="accent3"/>
          </a:solidFill>
          <a:ln>
            <a:noFill/>
          </a:ln>
        </p:spPr>
        <p:txBody>
          <a:bodyPr anchorCtr="0" anchor="t" bIns="45700" lIns="457200" spcFirstLastPara="1" rIns="0" wrap="square" tIns="457200">
            <a:normAutofit/>
          </a:bodyPr>
          <a:lstStyle>
            <a:lvl1pPr lvl="0" marR="0" rtl="0" algn="l">
              <a:lnSpc>
                <a:spcPct val="90000"/>
              </a:lnSpc>
              <a:spcBef>
                <a:spcPts val="1200"/>
              </a:spcBef>
              <a:spcAft>
                <a:spcPts val="0"/>
              </a:spcAft>
              <a:buClr>
                <a:schemeClr val="l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81" name="Google Shape;81;p12"/>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Clr>
                <a:srgbClr val="FFFFFF"/>
              </a:buClr>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2" name="Google Shape;82;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p:nvPr/>
        </p:nvSpPr>
        <p:spPr>
          <a:xfrm>
            <a:off x="1" y="6400800"/>
            <a:ext cx="12192000" cy="457200"/>
          </a:xfrm>
          <a:prstGeom prst="rect">
            <a:avLst/>
          </a:prstGeom>
          <a:solidFill>
            <a:srgbClr val="FEAD3A">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rgbClr val="3F3F3F"/>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0" marR="0" rtl="0" algn="r">
              <a:spcBef>
                <a:spcPts val="0"/>
              </a:spcBef>
              <a:buNone/>
              <a:defRPr b="0" i="0" sz="1200" u="none" cap="none" strike="noStrike">
                <a:solidFill>
                  <a:schemeClr val="dk1"/>
                </a:solidFill>
                <a:latin typeface="Calibri"/>
                <a:ea typeface="Calibri"/>
                <a:cs typeface="Calibri"/>
                <a:sym typeface="Calibri"/>
              </a:defRPr>
            </a:lvl2pPr>
            <a:lvl3pPr indent="0" lvl="2" marL="0" marR="0" rtl="0" algn="r">
              <a:spcBef>
                <a:spcPts val="0"/>
              </a:spcBef>
              <a:buNone/>
              <a:defRPr b="0" i="0" sz="1200" u="none" cap="none" strike="noStrike">
                <a:solidFill>
                  <a:schemeClr val="dk1"/>
                </a:solidFill>
                <a:latin typeface="Calibri"/>
                <a:ea typeface="Calibri"/>
                <a:cs typeface="Calibri"/>
                <a:sym typeface="Calibri"/>
              </a:defRPr>
            </a:lvl3pPr>
            <a:lvl4pPr indent="0" lvl="3" marL="0" marR="0" rtl="0" algn="r">
              <a:spcBef>
                <a:spcPts val="0"/>
              </a:spcBef>
              <a:buNone/>
              <a:defRPr b="0" i="0" sz="1200" u="none" cap="none" strike="noStrike">
                <a:solidFill>
                  <a:schemeClr val="dk1"/>
                </a:solidFill>
                <a:latin typeface="Calibri"/>
                <a:ea typeface="Calibri"/>
                <a:cs typeface="Calibri"/>
                <a:sym typeface="Calibri"/>
              </a:defRPr>
            </a:lvl4pPr>
            <a:lvl5pPr indent="0" lvl="4" marL="0" marR="0" rtl="0" algn="r">
              <a:spcBef>
                <a:spcPts val="0"/>
              </a:spcBef>
              <a:buNone/>
              <a:defRPr b="0" i="0" sz="1200" u="none" cap="none" strike="noStrike">
                <a:solidFill>
                  <a:schemeClr val="dk1"/>
                </a:solidFill>
                <a:latin typeface="Calibri"/>
                <a:ea typeface="Calibri"/>
                <a:cs typeface="Calibri"/>
                <a:sym typeface="Calibri"/>
              </a:defRPr>
            </a:lvl5pPr>
            <a:lvl6pPr indent="0" lvl="5" marL="0" marR="0" rtl="0" algn="r">
              <a:spcBef>
                <a:spcPts val="0"/>
              </a:spcBef>
              <a:buNone/>
              <a:defRPr b="0" i="0" sz="1200" u="none" cap="none" strike="noStrike">
                <a:solidFill>
                  <a:schemeClr val="dk1"/>
                </a:solidFill>
                <a:latin typeface="Calibri"/>
                <a:ea typeface="Calibri"/>
                <a:cs typeface="Calibri"/>
                <a:sym typeface="Calibri"/>
              </a:defRPr>
            </a:lvl6pPr>
            <a:lvl7pPr indent="0" lvl="6" marL="0" marR="0" rtl="0" algn="r">
              <a:spcBef>
                <a:spcPts val="0"/>
              </a:spcBef>
              <a:buNone/>
              <a:defRPr b="0" i="0" sz="1200" u="none" cap="none" strike="noStrike">
                <a:solidFill>
                  <a:schemeClr val="dk1"/>
                </a:solidFill>
                <a:latin typeface="Calibri"/>
                <a:ea typeface="Calibri"/>
                <a:cs typeface="Calibri"/>
                <a:sym typeface="Calibri"/>
              </a:defRPr>
            </a:lvl7pPr>
            <a:lvl8pPr indent="0" lvl="7" marL="0" marR="0" rtl="0" algn="r">
              <a:spcBef>
                <a:spcPts val="0"/>
              </a:spcBef>
              <a:buNone/>
              <a:defRPr b="0" i="0" sz="1200" u="none" cap="none" strike="noStrike">
                <a:solidFill>
                  <a:schemeClr val="dk1"/>
                </a:solidFill>
                <a:latin typeface="Calibri"/>
                <a:ea typeface="Calibri"/>
                <a:cs typeface="Calibri"/>
                <a:sym typeface="Calibri"/>
              </a:defRPr>
            </a:lvl8pPr>
            <a:lvl9pPr indent="0" lvl="8" marL="0" marR="0" rtl="0" algn="r">
              <a:spcBef>
                <a:spcPts val="0"/>
              </a:spcBef>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5.jpg"/><Relationship Id="rId5"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jpg"/><Relationship Id="rId5"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idx="1" type="subTitle"/>
          </p:nvPr>
        </p:nvSpPr>
        <p:spPr>
          <a:xfrm>
            <a:off x="282450" y="3429000"/>
            <a:ext cx="11627100" cy="2964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000"/>
              <a:buNone/>
            </a:pPr>
            <a:r>
              <a:rPr b="1" lang="en-US" sz="2000">
                <a:solidFill>
                  <a:srgbClr val="FF0000"/>
                </a:solidFill>
                <a:latin typeface="Helvetica Neue"/>
                <a:ea typeface="Helvetica Neue"/>
                <a:cs typeface="Helvetica Neue"/>
                <a:sym typeface="Helvetica Neue"/>
              </a:rPr>
              <a:t>GUIDED BY :  </a:t>
            </a:r>
            <a:r>
              <a:rPr b="1" lang="en-US" sz="2000">
                <a:solidFill>
                  <a:schemeClr val="dk1"/>
                </a:solidFill>
                <a:latin typeface="Helvetica Neue"/>
                <a:ea typeface="Helvetica Neue"/>
                <a:cs typeface="Helvetica Neue"/>
                <a:sym typeface="Helvetica Neue"/>
              </a:rPr>
              <a:t>  </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Dr.Sashikala Mishra </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Dr.Sandeep Patil</a:t>
            </a:r>
            <a:endParaRPr b="1" sz="2000">
              <a:solidFill>
                <a:schemeClr val="dk1"/>
              </a:solidFill>
              <a:latin typeface="Helvetica Neue"/>
              <a:ea typeface="Helvetica Neue"/>
              <a:cs typeface="Helvetica Neue"/>
              <a:sym typeface="Helvetica Neue"/>
            </a:endParaRPr>
          </a:p>
          <a:p>
            <a:pPr indent="457200" lvl="0" marL="137160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a:t>
            </a:r>
            <a:r>
              <a:rPr b="1" lang="en-US" sz="2000">
                <a:solidFill>
                  <a:srgbClr val="FF0000"/>
                </a:solidFill>
                <a:latin typeface="Helvetica Neue"/>
                <a:ea typeface="Helvetica Neue"/>
                <a:cs typeface="Helvetica Neue"/>
                <a:sym typeface="Helvetica Neue"/>
              </a:rPr>
              <a:t>               GROUP MEMBERS NAMES: </a:t>
            </a:r>
            <a:endParaRPr b="1" sz="2000">
              <a:solidFill>
                <a:srgbClr val="FF0000"/>
              </a:solidFill>
              <a:latin typeface="Helvetica Neue"/>
              <a:ea typeface="Helvetica Neue"/>
              <a:cs typeface="Helvetica Neue"/>
              <a:sym typeface="Helvetica Neue"/>
            </a:endParaRPr>
          </a:p>
          <a:p>
            <a:pPr indent="0" lvl="0" marL="731520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1. </a:t>
            </a:r>
            <a:r>
              <a:rPr b="1" lang="en-US" sz="2000">
                <a:solidFill>
                  <a:schemeClr val="dk1"/>
                </a:solidFill>
                <a:latin typeface="Helvetica Neue"/>
                <a:ea typeface="Helvetica Neue"/>
                <a:cs typeface="Helvetica Neue"/>
                <a:sym typeface="Helvetica Neue"/>
              </a:rPr>
              <a:t>Pratik Bathe              (SC37)</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2. Rutuja Jangle           (SC48)</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3. Shreyas Chavhan     (SC55)</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4. Sonal Shitole            (SC56)</a:t>
            </a:r>
            <a:endParaRPr b="1" sz="2000">
              <a:solidFill>
                <a:schemeClr val="dk1"/>
              </a:solidFill>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2000"/>
              <a:buNone/>
            </a:pPr>
            <a:r>
              <a:rPr b="1" lang="en-US" sz="2000">
                <a:solidFill>
                  <a:schemeClr val="dk1"/>
                </a:solidFill>
                <a:latin typeface="Helvetica Neue"/>
                <a:ea typeface="Helvetica Neue"/>
                <a:cs typeface="Helvetica Neue"/>
                <a:sym typeface="Helvetica Neue"/>
              </a:rPr>
              <a:t>                                                                                                           5. Sourabh Deshmane (SC57)</a:t>
            </a:r>
            <a:endParaRPr b="1" sz="2000">
              <a:solidFill>
                <a:schemeClr val="dk1"/>
              </a:solidFill>
              <a:latin typeface="Helvetica Neue"/>
              <a:ea typeface="Helvetica Neue"/>
              <a:cs typeface="Helvetica Neue"/>
              <a:sym typeface="Helvetica Neue"/>
            </a:endParaRPr>
          </a:p>
        </p:txBody>
      </p:sp>
      <p:sp>
        <p:nvSpPr>
          <p:cNvPr id="107" name="Google Shape;107;p1"/>
          <p:cNvSpPr txBox="1"/>
          <p:nvPr>
            <p:ph idx="11" type="ftr"/>
          </p:nvPr>
        </p:nvSpPr>
        <p:spPr>
          <a:xfrm>
            <a:off x="0" y="6299198"/>
            <a:ext cx="12191999" cy="61685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800" cap="none">
                <a:latin typeface="Book Antiqua"/>
                <a:ea typeface="Book Antiqua"/>
                <a:cs typeface="Book Antiqua"/>
                <a:sym typeface="Book Antiqua"/>
              </a:rPr>
              <a:t>DEPARTMENT OF COMPUTER ENGINEERING </a:t>
            </a:r>
            <a:endParaRPr/>
          </a:p>
        </p:txBody>
      </p:sp>
      <p:pic>
        <p:nvPicPr>
          <p:cNvPr descr="header1" id="108" name="Google Shape;108;p1"/>
          <p:cNvPicPr preferRelativeResize="0"/>
          <p:nvPr/>
        </p:nvPicPr>
        <p:blipFill rotWithShape="1">
          <a:blip r:embed="rId3">
            <a:alphaModFix/>
          </a:blip>
          <a:srcRect b="0" l="0" r="0" t="0"/>
          <a:stretch/>
        </p:blipFill>
        <p:spPr>
          <a:xfrm>
            <a:off x="0" y="0"/>
            <a:ext cx="12191999" cy="1264023"/>
          </a:xfrm>
          <a:prstGeom prst="rect">
            <a:avLst/>
          </a:prstGeom>
          <a:noFill/>
          <a:ln>
            <a:noFill/>
          </a:ln>
        </p:spPr>
      </p:pic>
      <p:sp>
        <p:nvSpPr>
          <p:cNvPr id="109" name="Google Shape;109;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1"/>
          <p:cNvSpPr txBox="1"/>
          <p:nvPr>
            <p:ph type="ctrTitle"/>
          </p:nvPr>
        </p:nvSpPr>
        <p:spPr>
          <a:xfrm>
            <a:off x="897425" y="1589225"/>
            <a:ext cx="6349200" cy="148290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chemeClr val="dk1"/>
              </a:buClr>
              <a:buSzPts val="2800"/>
              <a:buFont typeface="Book Antiqua"/>
              <a:buNone/>
            </a:pPr>
            <a:r>
              <a:rPr lang="en-US" sz="2800">
                <a:solidFill>
                  <a:schemeClr val="dk1"/>
                </a:solidFill>
                <a:latin typeface="Book Antiqua"/>
                <a:ea typeface="Book Antiqua"/>
                <a:cs typeface="Book Antiqua"/>
                <a:sym typeface="Book Antiqua"/>
              </a:rPr>
              <a:t>  </a:t>
            </a:r>
            <a:r>
              <a:rPr lang="en-US" sz="3600">
                <a:solidFill>
                  <a:schemeClr val="dk1"/>
                </a:solidFill>
                <a:latin typeface="Book Antiqua"/>
                <a:ea typeface="Book Antiqua"/>
                <a:cs typeface="Book Antiqua"/>
                <a:sym typeface="Book Antiqua"/>
              </a:rPr>
              <a:t> </a:t>
            </a:r>
            <a:endParaRPr sz="3600" cap="none">
              <a:solidFill>
                <a:schemeClr val="dk1"/>
              </a:solidFill>
              <a:latin typeface="Book Antiqua"/>
              <a:ea typeface="Book Antiqua"/>
              <a:cs typeface="Book Antiqua"/>
              <a:sym typeface="Book Antiqua"/>
            </a:endParaRPr>
          </a:p>
          <a:p>
            <a:pPr indent="0" lvl="0" marL="0" rtl="0" algn="ctr">
              <a:lnSpc>
                <a:spcPct val="85000"/>
              </a:lnSpc>
              <a:spcBef>
                <a:spcPts val="0"/>
              </a:spcBef>
              <a:spcAft>
                <a:spcPts val="0"/>
              </a:spcAft>
              <a:buClr>
                <a:schemeClr val="dk1"/>
              </a:buClr>
              <a:buSzPts val="2800"/>
              <a:buFont typeface="Book Antiqua"/>
              <a:buNone/>
            </a:pPr>
            <a:r>
              <a:rPr b="1" lang="en-US" sz="3600">
                <a:solidFill>
                  <a:srgbClr val="0000FF"/>
                </a:solidFill>
                <a:latin typeface="Book Antiqua"/>
                <a:ea typeface="Book Antiqua"/>
                <a:cs typeface="Book Antiqua"/>
                <a:sym typeface="Book Antiqua"/>
              </a:rPr>
              <a:t>ONLINE BOOK  STORE</a:t>
            </a:r>
            <a:endParaRPr b="1" sz="3600" cap="none">
              <a:solidFill>
                <a:schemeClr val="dk1"/>
              </a:solidFill>
              <a:latin typeface="Book Antiqua"/>
              <a:ea typeface="Book Antiqua"/>
              <a:cs typeface="Book Antiqua"/>
              <a:sym typeface="Book Antiqua"/>
            </a:endParaRPr>
          </a:p>
        </p:txBody>
      </p:sp>
      <p:pic>
        <p:nvPicPr>
          <p:cNvPr id="111" name="Google Shape;111;p1"/>
          <p:cNvPicPr preferRelativeResize="0"/>
          <p:nvPr/>
        </p:nvPicPr>
        <p:blipFill>
          <a:blip r:embed="rId4">
            <a:alphaModFix/>
          </a:blip>
          <a:stretch>
            <a:fillRect/>
          </a:stretch>
        </p:blipFill>
        <p:spPr>
          <a:xfrm>
            <a:off x="7303300" y="1264025"/>
            <a:ext cx="4888699" cy="2767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bd30b39aa8_0_27"/>
          <p:cNvSpPr txBox="1"/>
          <p:nvPr>
            <p:ph type="ctrTitle"/>
          </p:nvPr>
        </p:nvSpPr>
        <p:spPr>
          <a:xfrm>
            <a:off x="189275" y="105625"/>
            <a:ext cx="11866500" cy="134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03" name="Google Shape;203;gbd30b39aa8_0_27"/>
          <p:cNvSpPr txBox="1"/>
          <p:nvPr>
            <p:ph idx="1" type="subTitle"/>
          </p:nvPr>
        </p:nvSpPr>
        <p:spPr>
          <a:xfrm>
            <a:off x="189275" y="1449325"/>
            <a:ext cx="11517300" cy="46725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None/>
            </a:pPr>
            <a:r>
              <a:t/>
            </a:r>
            <a:endParaRPr b="1" sz="305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693">
                <a:solidFill>
                  <a:srgbClr val="000000"/>
                </a:solidFill>
                <a:latin typeface="Book Antiqua"/>
                <a:ea typeface="Book Antiqua"/>
                <a:cs typeface="Book Antiqua"/>
                <a:sym typeface="Book Antiqua"/>
              </a:rPr>
              <a:t>Software</a:t>
            </a:r>
            <a:r>
              <a:rPr b="1" lang="en-US" sz="2693">
                <a:solidFill>
                  <a:srgbClr val="000000"/>
                </a:solidFill>
                <a:latin typeface="Book Antiqua"/>
                <a:ea typeface="Book Antiqua"/>
                <a:cs typeface="Book Antiqua"/>
                <a:sym typeface="Book Antiqua"/>
              </a:rPr>
              <a:t> Requirements:</a:t>
            </a:r>
            <a:endParaRPr b="1" sz="2693">
              <a:solidFill>
                <a:srgbClr val="000000"/>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306">
              <a:solidFill>
                <a:srgbClr val="000000"/>
              </a:solidFill>
              <a:latin typeface="Book Antiqua"/>
              <a:ea typeface="Book Antiqua"/>
              <a:cs typeface="Book Antiqua"/>
              <a:sym typeface="Book Antiqua"/>
            </a:endParaRPr>
          </a:p>
          <a:p>
            <a:pPr indent="-362347" lvl="0" marL="457200" rtl="0" algn="l">
              <a:lnSpc>
                <a:spcPct val="115000"/>
              </a:lnSpc>
              <a:spcBef>
                <a:spcPts val="0"/>
              </a:spcBef>
              <a:spcAft>
                <a:spcPts val="0"/>
              </a:spcAft>
              <a:buClr>
                <a:schemeClr val="dk1"/>
              </a:buClr>
              <a:buSzPts val="2106"/>
              <a:buFont typeface="Arial"/>
              <a:buAutoNum type="arabicParenR"/>
            </a:pPr>
            <a:r>
              <a:rPr lang="en-US" sz="2106">
                <a:solidFill>
                  <a:schemeClr val="dk1"/>
                </a:solidFill>
                <a:latin typeface="Arial"/>
                <a:ea typeface="Arial"/>
                <a:cs typeface="Arial"/>
                <a:sym typeface="Arial"/>
              </a:rPr>
              <a:t>MySQL Database</a:t>
            </a:r>
            <a:endParaRPr sz="2106">
              <a:solidFill>
                <a:schemeClr val="dk1"/>
              </a:solidFill>
              <a:latin typeface="Arial"/>
              <a:ea typeface="Arial"/>
              <a:cs typeface="Arial"/>
              <a:sym typeface="Arial"/>
            </a:endParaRPr>
          </a:p>
          <a:p>
            <a:pPr indent="-362347" lvl="0" marL="457200" rtl="0" algn="l">
              <a:lnSpc>
                <a:spcPct val="115000"/>
              </a:lnSpc>
              <a:spcBef>
                <a:spcPts val="0"/>
              </a:spcBef>
              <a:spcAft>
                <a:spcPts val="0"/>
              </a:spcAft>
              <a:buClr>
                <a:schemeClr val="dk1"/>
              </a:buClr>
              <a:buSzPts val="2106"/>
              <a:buFont typeface="Arial"/>
              <a:buAutoNum type="arabicParenR"/>
            </a:pPr>
            <a:r>
              <a:rPr lang="en-US" sz="2106">
                <a:solidFill>
                  <a:schemeClr val="dk1"/>
                </a:solidFill>
                <a:latin typeface="Arial"/>
                <a:ea typeface="Arial"/>
                <a:cs typeface="Arial"/>
                <a:sym typeface="Arial"/>
              </a:rPr>
              <a:t>Languages used-</a:t>
            </a:r>
            <a:endParaRPr sz="2106">
              <a:solidFill>
                <a:schemeClr val="dk1"/>
              </a:solidFill>
              <a:latin typeface="Arial"/>
              <a:ea typeface="Arial"/>
              <a:cs typeface="Arial"/>
              <a:sym typeface="Arial"/>
            </a:endParaRPr>
          </a:p>
          <a:p>
            <a:pPr indent="-362347" lvl="1" marL="914400" rtl="0" algn="l">
              <a:lnSpc>
                <a:spcPct val="115000"/>
              </a:lnSpc>
              <a:spcBef>
                <a:spcPts val="0"/>
              </a:spcBef>
              <a:spcAft>
                <a:spcPts val="0"/>
              </a:spcAft>
              <a:buClr>
                <a:schemeClr val="dk1"/>
              </a:buClr>
              <a:buSzPts val="2106"/>
              <a:buFont typeface="Arial"/>
              <a:buAutoNum type="alphaLcParenR"/>
            </a:pPr>
            <a:r>
              <a:rPr lang="en-US" sz="2106">
                <a:solidFill>
                  <a:schemeClr val="dk1"/>
                </a:solidFill>
                <a:latin typeface="Arial"/>
                <a:ea typeface="Arial"/>
                <a:cs typeface="Arial"/>
                <a:sym typeface="Arial"/>
              </a:rPr>
              <a:t>Frontend- HTML, CSS and JavaScript</a:t>
            </a:r>
            <a:endParaRPr sz="2106">
              <a:solidFill>
                <a:schemeClr val="dk1"/>
              </a:solidFill>
              <a:latin typeface="Arial"/>
              <a:ea typeface="Arial"/>
              <a:cs typeface="Arial"/>
              <a:sym typeface="Arial"/>
            </a:endParaRPr>
          </a:p>
          <a:p>
            <a:pPr indent="-362347" lvl="1" marL="914400" rtl="0" algn="l">
              <a:lnSpc>
                <a:spcPct val="115000"/>
              </a:lnSpc>
              <a:spcBef>
                <a:spcPts val="0"/>
              </a:spcBef>
              <a:spcAft>
                <a:spcPts val="0"/>
              </a:spcAft>
              <a:buClr>
                <a:schemeClr val="dk1"/>
              </a:buClr>
              <a:buSzPts val="2106"/>
              <a:buFont typeface="Arial"/>
              <a:buAutoNum type="alphaLcParenR"/>
            </a:pPr>
            <a:r>
              <a:rPr lang="en-US" sz="2106">
                <a:solidFill>
                  <a:schemeClr val="dk1"/>
                </a:solidFill>
                <a:latin typeface="Arial"/>
                <a:ea typeface="Arial"/>
                <a:cs typeface="Arial"/>
                <a:sym typeface="Arial"/>
              </a:rPr>
              <a:t>Backend- PHP</a:t>
            </a:r>
            <a:endParaRPr sz="2106">
              <a:solidFill>
                <a:schemeClr val="dk1"/>
              </a:solidFill>
              <a:latin typeface="Arial"/>
              <a:ea typeface="Arial"/>
              <a:cs typeface="Arial"/>
              <a:sym typeface="Arial"/>
            </a:endParaRPr>
          </a:p>
          <a:p>
            <a:pPr indent="-375047" lvl="1" marL="914400" rtl="0" algn="l">
              <a:lnSpc>
                <a:spcPct val="115000"/>
              </a:lnSpc>
              <a:spcBef>
                <a:spcPts val="0"/>
              </a:spcBef>
              <a:spcAft>
                <a:spcPts val="0"/>
              </a:spcAft>
              <a:buClr>
                <a:schemeClr val="dk1"/>
              </a:buClr>
              <a:buSzPts val="2306"/>
              <a:buFont typeface="Arial"/>
              <a:buAutoNum type="alphaLcParenR"/>
            </a:pPr>
            <a:r>
              <a:rPr lang="en-US" sz="2106">
                <a:solidFill>
                  <a:schemeClr val="dk1"/>
                </a:solidFill>
                <a:latin typeface="Arial"/>
                <a:ea typeface="Arial"/>
                <a:cs typeface="Arial"/>
                <a:sym typeface="Arial"/>
              </a:rPr>
              <a:t>Database- MySQL </a:t>
            </a:r>
            <a:r>
              <a:rPr lang="en-US" sz="2306">
                <a:solidFill>
                  <a:schemeClr val="dk1"/>
                </a:solidFill>
                <a:latin typeface="Arial"/>
                <a:ea typeface="Arial"/>
                <a:cs typeface="Arial"/>
                <a:sym typeface="Arial"/>
              </a:rPr>
              <a:t> </a:t>
            </a:r>
            <a:endParaRPr sz="2306">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306">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2800"/>
              <a:buFont typeface="Book Antiqua"/>
              <a:buNone/>
            </a:pPr>
            <a:br>
              <a:rPr b="1" lang="en-US" sz="2200">
                <a:solidFill>
                  <a:srgbClr val="0000FF"/>
                </a:solidFill>
                <a:latin typeface="Book Antiqua"/>
                <a:ea typeface="Book Antiqua"/>
                <a:cs typeface="Book Antiqua"/>
                <a:sym typeface="Book Antiqua"/>
              </a:rPr>
            </a:br>
            <a:endParaRPr b="1" sz="2600">
              <a:solidFill>
                <a:srgbClr val="0000FF"/>
              </a:solidFill>
            </a:endParaRPr>
          </a:p>
        </p:txBody>
      </p:sp>
      <p:sp>
        <p:nvSpPr>
          <p:cNvPr id="204" name="Google Shape;204;gbd30b39aa8_0_2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05" name="Google Shape;205;gbd30b39aa8_0_27"/>
          <p:cNvPicPr preferRelativeResize="0"/>
          <p:nvPr/>
        </p:nvPicPr>
        <p:blipFill rotWithShape="1">
          <a:blip r:embed="rId3">
            <a:alphaModFix/>
          </a:blip>
          <a:srcRect b="0" l="0" r="0" t="0"/>
          <a:stretch/>
        </p:blipFill>
        <p:spPr>
          <a:xfrm>
            <a:off x="0" y="0"/>
            <a:ext cx="12192000" cy="14589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bc5e398588_3_27"/>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12" name="Google Shape;212;gbc5e398588_3_27"/>
          <p:cNvSpPr txBox="1"/>
          <p:nvPr>
            <p:ph idx="1" type="subTitle"/>
          </p:nvPr>
        </p:nvSpPr>
        <p:spPr>
          <a:xfrm>
            <a:off x="105925" y="1526275"/>
            <a:ext cx="12002700" cy="4773900"/>
          </a:xfrm>
          <a:prstGeom prst="rect">
            <a:avLst/>
          </a:prstGeom>
          <a:noFill/>
        </p:spPr>
        <p:txBody>
          <a:bodyPr anchorCtr="0" anchor="t" bIns="45700" lIns="91425" spcFirstLastPara="1" rIns="91425" wrap="square" tIns="45700">
            <a:normAutofit/>
          </a:bodyPr>
          <a:lstStyle/>
          <a:p>
            <a:pPr indent="0" lvl="0" marL="0" rtl="0" algn="l">
              <a:lnSpc>
                <a:spcPct val="85000"/>
              </a:lnSpc>
              <a:spcBef>
                <a:spcPts val="0"/>
              </a:spcBef>
              <a:spcAft>
                <a:spcPts val="0"/>
              </a:spcAft>
              <a:buNone/>
            </a:pPr>
            <a:r>
              <a:rPr b="1" lang="en-US" sz="2300">
                <a:solidFill>
                  <a:srgbClr val="0000FF"/>
                </a:solidFill>
                <a:latin typeface="Book Antiqua"/>
                <a:ea typeface="Book Antiqua"/>
                <a:cs typeface="Book Antiqua"/>
                <a:sym typeface="Book Antiqua"/>
              </a:rPr>
              <a:t>6. IMPLEMENTATION</a:t>
            </a:r>
            <a:r>
              <a:rPr b="1" lang="en-US" sz="2300">
                <a:solidFill>
                  <a:srgbClr val="0000FF"/>
                </a:solidFill>
                <a:latin typeface="Book Antiqua"/>
                <a:ea typeface="Book Antiqua"/>
                <a:cs typeface="Book Antiqua"/>
                <a:sym typeface="Book Antiqua"/>
              </a:rPr>
              <a:t> :</a:t>
            </a:r>
            <a:endParaRPr b="1" sz="2300">
              <a:solidFill>
                <a:srgbClr val="0000FF"/>
              </a:solidFill>
              <a:latin typeface="Book Antiqua"/>
              <a:ea typeface="Book Antiqua"/>
              <a:cs typeface="Book Antiqua"/>
              <a:sym typeface="Book Antiqua"/>
            </a:endParaRPr>
          </a:p>
          <a:p>
            <a:pPr indent="0" lvl="0" marL="0" rtl="0" algn="l">
              <a:lnSpc>
                <a:spcPct val="100000"/>
              </a:lnSpc>
              <a:spcBef>
                <a:spcPts val="0"/>
              </a:spcBef>
              <a:spcAft>
                <a:spcPts val="0"/>
              </a:spcAft>
              <a:buNone/>
            </a:pPr>
            <a:r>
              <a:t/>
            </a:r>
            <a:endParaRPr b="1" sz="2300">
              <a:solidFill>
                <a:srgbClr val="0000FF"/>
              </a:solidFill>
              <a:latin typeface="Book Antiqua"/>
              <a:ea typeface="Book Antiqua"/>
              <a:cs typeface="Book Antiqua"/>
              <a:sym typeface="Book Antiqua"/>
            </a:endParaRPr>
          </a:p>
          <a:p>
            <a:pPr indent="-368300" lvl="0" marL="457200" rtl="0" algn="l">
              <a:lnSpc>
                <a:spcPct val="115000"/>
              </a:lnSpc>
              <a:spcBef>
                <a:spcPts val="0"/>
              </a:spcBef>
              <a:spcAft>
                <a:spcPts val="0"/>
              </a:spcAft>
              <a:buClr>
                <a:srgbClr val="000000"/>
              </a:buClr>
              <a:buSzPts val="2200"/>
              <a:buFont typeface="Book Antiqua"/>
              <a:buChar char="●"/>
            </a:pPr>
            <a:r>
              <a:rPr lang="en-US" sz="2200">
                <a:solidFill>
                  <a:srgbClr val="000000"/>
                </a:solidFill>
                <a:latin typeface="Book Antiqua"/>
                <a:ea typeface="Book Antiqua"/>
                <a:cs typeface="Book Antiqua"/>
                <a:sym typeface="Book Antiqua"/>
              </a:rPr>
              <a:t>We started implementing our project by low fidelity and high fidelity wireframing the design of our project in Adobe XD.</a:t>
            </a:r>
            <a:endParaRPr sz="2200">
              <a:solidFill>
                <a:srgbClr val="000000"/>
              </a:solidFill>
              <a:latin typeface="Book Antiqua"/>
              <a:ea typeface="Book Antiqua"/>
              <a:cs typeface="Book Antiqua"/>
              <a:sym typeface="Book Antiqua"/>
            </a:endParaRPr>
          </a:p>
          <a:p>
            <a:pPr indent="-368300" lvl="0" marL="457200" rtl="0" algn="l">
              <a:lnSpc>
                <a:spcPct val="115000"/>
              </a:lnSpc>
              <a:spcBef>
                <a:spcPts val="0"/>
              </a:spcBef>
              <a:spcAft>
                <a:spcPts val="0"/>
              </a:spcAft>
              <a:buClr>
                <a:srgbClr val="000000"/>
              </a:buClr>
              <a:buSzPts val="2200"/>
              <a:buFont typeface="Book Antiqua"/>
              <a:buChar char="●"/>
            </a:pPr>
            <a:r>
              <a:rPr lang="en-US" sz="2200">
                <a:solidFill>
                  <a:srgbClr val="000000"/>
                </a:solidFill>
                <a:latin typeface="Book Antiqua"/>
                <a:ea typeface="Book Antiqua"/>
                <a:cs typeface="Book Antiqua"/>
                <a:sym typeface="Book Antiqua"/>
              </a:rPr>
              <a:t>We structured our website frontend using HTML and styled it using CSS -Bootstrap library and done Client side scripting using Javascript and JQUERY.</a:t>
            </a:r>
            <a:endParaRPr sz="2200">
              <a:solidFill>
                <a:srgbClr val="000000"/>
              </a:solidFill>
              <a:latin typeface="Book Antiqua"/>
              <a:ea typeface="Book Antiqua"/>
              <a:cs typeface="Book Antiqua"/>
              <a:sym typeface="Book Antiqua"/>
            </a:endParaRPr>
          </a:p>
          <a:p>
            <a:pPr indent="-368300" lvl="0" marL="457200" rtl="0" algn="l">
              <a:lnSpc>
                <a:spcPct val="115000"/>
              </a:lnSpc>
              <a:spcBef>
                <a:spcPts val="0"/>
              </a:spcBef>
              <a:spcAft>
                <a:spcPts val="0"/>
              </a:spcAft>
              <a:buClr>
                <a:srgbClr val="000000"/>
              </a:buClr>
              <a:buSzPts val="2200"/>
              <a:buFont typeface="Book Antiqua"/>
              <a:buChar char="●"/>
            </a:pPr>
            <a:r>
              <a:rPr lang="en-US" sz="2200">
                <a:solidFill>
                  <a:srgbClr val="000000"/>
                </a:solidFill>
                <a:latin typeface="Book Antiqua"/>
                <a:ea typeface="Book Antiqua"/>
                <a:cs typeface="Book Antiqua"/>
                <a:sym typeface="Book Antiqua"/>
              </a:rPr>
              <a:t>We have built our backend using PHP and MYSQL database.</a:t>
            </a:r>
            <a:endParaRPr sz="2200">
              <a:solidFill>
                <a:srgbClr val="000000"/>
              </a:solidFill>
              <a:latin typeface="Book Antiqua"/>
              <a:ea typeface="Book Antiqua"/>
              <a:cs typeface="Book Antiqua"/>
              <a:sym typeface="Book Antiqua"/>
            </a:endParaRPr>
          </a:p>
          <a:p>
            <a:pPr indent="-368300" lvl="0" marL="457200" rtl="0" algn="l">
              <a:lnSpc>
                <a:spcPct val="115000"/>
              </a:lnSpc>
              <a:spcBef>
                <a:spcPts val="0"/>
              </a:spcBef>
              <a:spcAft>
                <a:spcPts val="0"/>
              </a:spcAft>
              <a:buClr>
                <a:srgbClr val="000000"/>
              </a:buClr>
              <a:buSzPts val="2200"/>
              <a:buFont typeface="Book Antiqua"/>
              <a:buChar char="●"/>
            </a:pPr>
            <a:r>
              <a:rPr lang="en-US" sz="2200">
                <a:solidFill>
                  <a:srgbClr val="000000"/>
                </a:solidFill>
                <a:latin typeface="Book Antiqua"/>
                <a:ea typeface="Book Antiqua"/>
                <a:cs typeface="Book Antiqua"/>
                <a:sym typeface="Book Antiqua"/>
              </a:rPr>
              <a:t>We have then connected our frontend to the backend using the PHP language and then we create a Query using SQL language that links backend with our MYSQL database.</a:t>
            </a:r>
            <a:endParaRPr sz="2200">
              <a:solidFill>
                <a:srgbClr val="000000"/>
              </a:solidFill>
              <a:latin typeface="Book Antiqua"/>
              <a:ea typeface="Book Antiqua"/>
              <a:cs typeface="Book Antiqua"/>
              <a:sym typeface="Book Antiqua"/>
            </a:endParaRPr>
          </a:p>
          <a:p>
            <a:pPr indent="-368300" lvl="0" marL="457200" rtl="0" algn="l">
              <a:lnSpc>
                <a:spcPct val="115000"/>
              </a:lnSpc>
              <a:spcBef>
                <a:spcPts val="0"/>
              </a:spcBef>
              <a:spcAft>
                <a:spcPts val="0"/>
              </a:spcAft>
              <a:buClr>
                <a:srgbClr val="000000"/>
              </a:buClr>
              <a:buSzPts val="2200"/>
              <a:buFont typeface="Book Antiqua"/>
              <a:buChar char="●"/>
            </a:pPr>
            <a:r>
              <a:rPr lang="en-US" sz="2200">
                <a:solidFill>
                  <a:srgbClr val="000000"/>
                </a:solidFill>
                <a:latin typeface="Book Antiqua"/>
                <a:ea typeface="Book Antiqua"/>
                <a:cs typeface="Book Antiqua"/>
                <a:sym typeface="Book Antiqua"/>
              </a:rPr>
              <a:t>We have then hosted our website locally using the Apache and MYSQL modules of the Xampp web server software .</a:t>
            </a:r>
            <a:endParaRPr sz="2200">
              <a:solidFill>
                <a:srgbClr val="000000"/>
              </a:solidFill>
              <a:latin typeface="Book Antiqua"/>
              <a:ea typeface="Book Antiqua"/>
              <a:cs typeface="Book Antiqua"/>
              <a:sym typeface="Book Antiqua"/>
            </a:endParaRPr>
          </a:p>
        </p:txBody>
      </p:sp>
      <p:sp>
        <p:nvSpPr>
          <p:cNvPr id="213" name="Google Shape;213;gbc5e398588_3_27"/>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14" name="Google Shape;214;gbc5e398588_3_27"/>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15" name="Google Shape;215;gbc5e398588_3_27"/>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fc1437908_0_0"/>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22" name="Google Shape;222;gdfc1437908_0_0"/>
          <p:cNvSpPr txBox="1"/>
          <p:nvPr>
            <p:ph idx="1" type="subTitle"/>
          </p:nvPr>
        </p:nvSpPr>
        <p:spPr>
          <a:xfrm>
            <a:off x="156150" y="1442375"/>
            <a:ext cx="11879700" cy="4773900"/>
          </a:xfrm>
          <a:prstGeom prst="rect">
            <a:avLst/>
          </a:prstGeom>
          <a:noFill/>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1100"/>
              <a:buFont typeface="Arial"/>
              <a:buNone/>
            </a:pPr>
            <a:r>
              <a:rPr b="1" lang="en-US" sz="2300">
                <a:solidFill>
                  <a:srgbClr val="0000FF"/>
                </a:solidFill>
                <a:latin typeface="Book Antiqua"/>
                <a:ea typeface="Book Antiqua"/>
                <a:cs typeface="Book Antiqua"/>
                <a:sym typeface="Book Antiqua"/>
              </a:rPr>
              <a:t>7</a:t>
            </a:r>
            <a:r>
              <a:rPr b="1" lang="en-US" sz="2300">
                <a:solidFill>
                  <a:srgbClr val="0000FF"/>
                </a:solidFill>
                <a:latin typeface="Book Antiqua"/>
                <a:ea typeface="Book Antiqua"/>
                <a:cs typeface="Book Antiqua"/>
                <a:sym typeface="Book Antiqua"/>
              </a:rPr>
              <a:t>. RESULTS :</a:t>
            </a:r>
            <a:endParaRPr b="1" sz="23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p:txBody>
      </p:sp>
      <p:sp>
        <p:nvSpPr>
          <p:cNvPr id="223" name="Google Shape;223;gdfc1437908_0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24" name="Google Shape;224;gdfc1437908_0_0"/>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25" name="Google Shape;225;gdfc1437908_0_0"/>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26" name="Google Shape;226;gdfc1437908_0_0"/>
          <p:cNvPicPr preferRelativeResize="0"/>
          <p:nvPr/>
        </p:nvPicPr>
        <p:blipFill>
          <a:blip r:embed="rId4">
            <a:alphaModFix/>
          </a:blip>
          <a:stretch>
            <a:fillRect/>
          </a:stretch>
        </p:blipFill>
        <p:spPr>
          <a:xfrm>
            <a:off x="0" y="1858900"/>
            <a:ext cx="6429374" cy="4464526"/>
          </a:xfrm>
          <a:prstGeom prst="rect">
            <a:avLst/>
          </a:prstGeom>
          <a:noFill/>
          <a:ln>
            <a:noFill/>
          </a:ln>
        </p:spPr>
      </p:pic>
      <p:pic>
        <p:nvPicPr>
          <p:cNvPr id="227" name="Google Shape;227;gdfc1437908_0_0"/>
          <p:cNvPicPr preferRelativeResize="0"/>
          <p:nvPr/>
        </p:nvPicPr>
        <p:blipFill>
          <a:blip r:embed="rId5">
            <a:alphaModFix/>
          </a:blip>
          <a:stretch>
            <a:fillRect/>
          </a:stretch>
        </p:blipFill>
        <p:spPr>
          <a:xfrm>
            <a:off x="6429375" y="1858900"/>
            <a:ext cx="5762626" cy="4464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dfc1437908_0_12"/>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34" name="Google Shape;234;gdfc1437908_0_12"/>
          <p:cNvSpPr txBox="1"/>
          <p:nvPr>
            <p:ph idx="1" type="subTitle"/>
          </p:nvPr>
        </p:nvSpPr>
        <p:spPr>
          <a:xfrm>
            <a:off x="156150" y="1442375"/>
            <a:ext cx="11879700" cy="4773900"/>
          </a:xfrm>
          <a:prstGeom prst="rect">
            <a:avLst/>
          </a:prstGeom>
          <a:noFill/>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p:txBody>
      </p:sp>
      <p:sp>
        <p:nvSpPr>
          <p:cNvPr id="235" name="Google Shape;235;gdfc1437908_0_1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36" name="Google Shape;236;gdfc1437908_0_12"/>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37" name="Google Shape;237;gdfc1437908_0_12"/>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38" name="Google Shape;238;gdfc1437908_0_12"/>
          <p:cNvPicPr preferRelativeResize="0"/>
          <p:nvPr/>
        </p:nvPicPr>
        <p:blipFill>
          <a:blip r:embed="rId4">
            <a:alphaModFix/>
          </a:blip>
          <a:stretch>
            <a:fillRect/>
          </a:stretch>
        </p:blipFill>
        <p:spPr>
          <a:xfrm>
            <a:off x="0" y="1473300"/>
            <a:ext cx="6308827" cy="4879850"/>
          </a:xfrm>
          <a:prstGeom prst="rect">
            <a:avLst/>
          </a:prstGeom>
          <a:noFill/>
          <a:ln>
            <a:noFill/>
          </a:ln>
        </p:spPr>
      </p:pic>
      <p:pic>
        <p:nvPicPr>
          <p:cNvPr id="239" name="Google Shape;239;gdfc1437908_0_12"/>
          <p:cNvPicPr preferRelativeResize="0"/>
          <p:nvPr/>
        </p:nvPicPr>
        <p:blipFill>
          <a:blip r:embed="rId5">
            <a:alphaModFix/>
          </a:blip>
          <a:stretch>
            <a:fillRect/>
          </a:stretch>
        </p:blipFill>
        <p:spPr>
          <a:xfrm>
            <a:off x="6308825" y="1431825"/>
            <a:ext cx="5883173" cy="492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dfc1437908_0_25"/>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46" name="Google Shape;246;gdfc1437908_0_25"/>
          <p:cNvSpPr txBox="1"/>
          <p:nvPr>
            <p:ph idx="1" type="subTitle"/>
          </p:nvPr>
        </p:nvSpPr>
        <p:spPr>
          <a:xfrm>
            <a:off x="156150" y="1442375"/>
            <a:ext cx="11879700" cy="4773900"/>
          </a:xfrm>
          <a:prstGeom prst="rect">
            <a:avLst/>
          </a:prstGeom>
          <a:noFill/>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p:txBody>
      </p:sp>
      <p:sp>
        <p:nvSpPr>
          <p:cNvPr id="247" name="Google Shape;247;gdfc1437908_0_2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48" name="Google Shape;248;gdfc1437908_0_25"/>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49" name="Google Shape;249;gdfc1437908_0_25"/>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50" name="Google Shape;250;gdfc1437908_0_25"/>
          <p:cNvPicPr preferRelativeResize="0"/>
          <p:nvPr/>
        </p:nvPicPr>
        <p:blipFill>
          <a:blip r:embed="rId4">
            <a:alphaModFix/>
          </a:blip>
          <a:stretch>
            <a:fillRect/>
          </a:stretch>
        </p:blipFill>
        <p:spPr>
          <a:xfrm>
            <a:off x="0" y="1442375"/>
            <a:ext cx="6509750" cy="4952251"/>
          </a:xfrm>
          <a:prstGeom prst="rect">
            <a:avLst/>
          </a:prstGeom>
          <a:noFill/>
          <a:ln>
            <a:noFill/>
          </a:ln>
        </p:spPr>
      </p:pic>
      <p:pic>
        <p:nvPicPr>
          <p:cNvPr id="251" name="Google Shape;251;gdfc1437908_0_25"/>
          <p:cNvPicPr preferRelativeResize="0"/>
          <p:nvPr/>
        </p:nvPicPr>
        <p:blipFill>
          <a:blip r:embed="rId5">
            <a:alphaModFix/>
          </a:blip>
          <a:stretch>
            <a:fillRect/>
          </a:stretch>
        </p:blipFill>
        <p:spPr>
          <a:xfrm>
            <a:off x="6509750" y="1442375"/>
            <a:ext cx="5682250" cy="487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dfc1437908_1_0"/>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58" name="Google Shape;258;gdfc1437908_1_0"/>
          <p:cNvSpPr txBox="1"/>
          <p:nvPr>
            <p:ph idx="1" type="subTitle"/>
          </p:nvPr>
        </p:nvSpPr>
        <p:spPr>
          <a:xfrm>
            <a:off x="156150" y="1442375"/>
            <a:ext cx="11879700" cy="4773900"/>
          </a:xfrm>
          <a:prstGeom prst="rect">
            <a:avLst/>
          </a:prstGeom>
          <a:noFill/>
        </p:spPr>
        <p:txBody>
          <a:bodyPr anchorCtr="0" anchor="t" bIns="45700" lIns="91425" spcFirstLastPara="1" rIns="91425" wrap="square" tIns="45700">
            <a:normAutofit/>
          </a:bodyPr>
          <a:lstStyle/>
          <a:p>
            <a:pPr indent="0" lvl="0" marL="0" rtl="0" algn="l">
              <a:lnSpc>
                <a:spcPct val="85000"/>
              </a:lnSpc>
              <a:spcBef>
                <a:spcPts val="0"/>
              </a:spcBef>
              <a:spcAft>
                <a:spcPts val="0"/>
              </a:spcAft>
              <a:buClr>
                <a:schemeClr val="dk1"/>
              </a:buClr>
              <a:buSzPts val="1100"/>
              <a:buFont typeface="Arial"/>
              <a:buNone/>
            </a:pPr>
            <a:r>
              <a:rPr b="1" lang="en-US" sz="2300">
                <a:solidFill>
                  <a:srgbClr val="0000FF"/>
                </a:solidFill>
                <a:latin typeface="Book Antiqua"/>
                <a:ea typeface="Book Antiqua"/>
                <a:cs typeface="Book Antiqua"/>
                <a:sym typeface="Book Antiqua"/>
              </a:rPr>
              <a:t>8</a:t>
            </a:r>
            <a:r>
              <a:rPr b="1" lang="en-US" sz="2300">
                <a:solidFill>
                  <a:srgbClr val="0000FF"/>
                </a:solidFill>
                <a:latin typeface="Book Antiqua"/>
                <a:ea typeface="Book Antiqua"/>
                <a:cs typeface="Book Antiqua"/>
                <a:sym typeface="Book Antiqua"/>
              </a:rPr>
              <a:t>. CHALLENGES  FACED </a:t>
            </a:r>
            <a:r>
              <a:rPr b="1" lang="en-US" sz="2300">
                <a:solidFill>
                  <a:srgbClr val="0000FF"/>
                </a:solidFill>
                <a:latin typeface="Book Antiqua"/>
                <a:ea typeface="Book Antiqua"/>
                <a:cs typeface="Book Antiqua"/>
                <a:sym typeface="Book Antiqua"/>
              </a:rPr>
              <a:t>:</a:t>
            </a:r>
            <a:endParaRPr b="1" sz="2300">
              <a:solidFill>
                <a:srgbClr val="0000FF"/>
              </a:solidFill>
              <a:latin typeface="Book Antiqua"/>
              <a:ea typeface="Book Antiqua"/>
              <a:cs typeface="Book Antiqua"/>
              <a:sym typeface="Book Antiqua"/>
            </a:endParaRPr>
          </a:p>
          <a:p>
            <a:pPr indent="0" lvl="0" marL="457200" rtl="0" algn="l">
              <a:lnSpc>
                <a:spcPct val="85000"/>
              </a:lnSpc>
              <a:spcBef>
                <a:spcPts val="0"/>
              </a:spcBef>
              <a:spcAft>
                <a:spcPts val="0"/>
              </a:spcAft>
              <a:buNone/>
            </a:pPr>
            <a:r>
              <a:t/>
            </a:r>
            <a:endParaRPr b="1" sz="2300">
              <a:solidFill>
                <a:srgbClr val="0000FF"/>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The first challenge we faced was for choosing the right technology stack for creating our website so that it will be user friendly.</a:t>
            </a:r>
            <a:endParaRPr sz="23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Next we had to check for online identity verification for each prospective user in order to avoid fraudulent activities through the website.</a:t>
            </a:r>
            <a:endParaRPr sz="23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Making the site responsive was one of the major challenges that we faced while implementing our project.</a:t>
            </a:r>
            <a:endParaRPr sz="23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Integrating a solution for the payment gateway at the checkout was another challenge that we faced.</a:t>
            </a:r>
            <a:endParaRPr sz="2300">
              <a:solidFill>
                <a:schemeClr val="dk1"/>
              </a:solidFill>
              <a:latin typeface="Book Antiqua"/>
              <a:ea typeface="Book Antiqua"/>
              <a:cs typeface="Book Antiqua"/>
              <a:sym typeface="Book Antiqua"/>
            </a:endParaRPr>
          </a:p>
        </p:txBody>
      </p:sp>
      <p:sp>
        <p:nvSpPr>
          <p:cNvPr id="259" name="Google Shape;259;gdfc1437908_1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60" name="Google Shape;260;gdfc1437908_1_0"/>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61" name="Google Shape;261;gdfc1437908_1_0"/>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dfc1437908_1_9"/>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68" name="Google Shape;268;gdfc1437908_1_9"/>
          <p:cNvSpPr txBox="1"/>
          <p:nvPr>
            <p:ph idx="1" type="subTitle"/>
          </p:nvPr>
        </p:nvSpPr>
        <p:spPr>
          <a:xfrm>
            <a:off x="156150" y="1442375"/>
            <a:ext cx="7304700" cy="4773900"/>
          </a:xfrm>
          <a:prstGeom prst="rect">
            <a:avLst/>
          </a:prstGeom>
          <a:noFill/>
        </p:spPr>
        <p:txBody>
          <a:bodyPr anchorCtr="0" anchor="t" bIns="45700" lIns="91425" spcFirstLastPara="1" rIns="91425" wrap="square" tIns="45700">
            <a:normAutofit lnSpcReduction="20000"/>
          </a:bodyPr>
          <a:lstStyle/>
          <a:p>
            <a:pPr indent="0" lvl="0" marL="0" rtl="0" algn="l">
              <a:lnSpc>
                <a:spcPct val="115000"/>
              </a:lnSpc>
              <a:spcBef>
                <a:spcPts val="0"/>
              </a:spcBef>
              <a:spcAft>
                <a:spcPts val="0"/>
              </a:spcAft>
              <a:buClr>
                <a:schemeClr val="dk1"/>
              </a:buClr>
              <a:buSzPts val="1100"/>
              <a:buFont typeface="Arial"/>
              <a:buNone/>
            </a:pPr>
            <a:r>
              <a:rPr b="1" lang="en-US" sz="2300">
                <a:solidFill>
                  <a:srgbClr val="0000FF"/>
                </a:solidFill>
                <a:latin typeface="Book Antiqua"/>
                <a:ea typeface="Book Antiqua"/>
                <a:cs typeface="Book Antiqua"/>
                <a:sym typeface="Book Antiqua"/>
              </a:rPr>
              <a:t>9</a:t>
            </a:r>
            <a:r>
              <a:rPr b="1" lang="en-US" sz="2300">
                <a:solidFill>
                  <a:srgbClr val="0000FF"/>
                </a:solidFill>
                <a:latin typeface="Book Antiqua"/>
                <a:ea typeface="Book Antiqua"/>
                <a:cs typeface="Book Antiqua"/>
                <a:sym typeface="Book Antiqua"/>
              </a:rPr>
              <a:t>. CONCLUSION AND FUTURE SCOPE :</a:t>
            </a:r>
            <a:endParaRPr b="1" sz="2300">
              <a:solidFill>
                <a:srgbClr val="0000FF"/>
              </a:solidFill>
              <a:latin typeface="Book Antiqua"/>
              <a:ea typeface="Book Antiqua"/>
              <a:cs typeface="Book Antiqua"/>
              <a:sym typeface="Book Antiqua"/>
            </a:endParaRPr>
          </a:p>
          <a:p>
            <a:pPr indent="0" lvl="0" marL="457200" rtl="0" algn="l">
              <a:lnSpc>
                <a:spcPct val="85000"/>
              </a:lnSpc>
              <a:spcBef>
                <a:spcPts val="0"/>
              </a:spcBef>
              <a:spcAft>
                <a:spcPts val="0"/>
              </a:spcAft>
              <a:buNone/>
            </a:pPr>
            <a:r>
              <a:t/>
            </a:r>
            <a:endParaRPr b="1" sz="20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In conclusion ,we can say that this bookstore system will help the students to easily get the books online without going to the bookstore themselves by spending very less amount or even for free.</a:t>
            </a:r>
            <a:endParaRPr sz="23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This system is solution oriented as it reduces human efforts and saves time.</a:t>
            </a:r>
            <a:endParaRPr sz="2300">
              <a:solidFill>
                <a:schemeClr val="dk1"/>
              </a:solidFill>
              <a:latin typeface="Book Antiqua"/>
              <a:ea typeface="Book Antiqua"/>
              <a:cs typeface="Book Antiqua"/>
              <a:sym typeface="Book Antiqua"/>
            </a:endParaRPr>
          </a:p>
          <a:p>
            <a:pPr indent="-374650" lvl="0" marL="457200" rtl="0" algn="l">
              <a:lnSpc>
                <a:spcPct val="115000"/>
              </a:lnSpc>
              <a:spcBef>
                <a:spcPts val="0"/>
              </a:spcBef>
              <a:spcAft>
                <a:spcPts val="0"/>
              </a:spcAft>
              <a:buClr>
                <a:schemeClr val="dk1"/>
              </a:buClr>
              <a:buSzPts val="2300"/>
              <a:buFont typeface="Book Antiqua"/>
              <a:buChar char="●"/>
            </a:pPr>
            <a:r>
              <a:rPr lang="en-US" sz="2300">
                <a:solidFill>
                  <a:schemeClr val="dk1"/>
                </a:solidFill>
                <a:latin typeface="Book Antiqua"/>
                <a:ea typeface="Book Antiqua"/>
                <a:cs typeface="Book Antiqua"/>
                <a:sym typeface="Book Antiqua"/>
              </a:rPr>
              <a:t>Also reusability of books to save nature is what we have achieved through this project.</a:t>
            </a:r>
            <a:endParaRPr sz="2300">
              <a:solidFill>
                <a:schemeClr val="dk1"/>
              </a:solidFill>
              <a:latin typeface="Book Antiqua"/>
              <a:ea typeface="Book Antiqua"/>
              <a:cs typeface="Book Antiqua"/>
              <a:sym typeface="Book Antiqua"/>
            </a:endParaRPr>
          </a:p>
          <a:p>
            <a:pPr indent="0" lvl="0" marL="457200" rtl="0" algn="l">
              <a:lnSpc>
                <a:spcPct val="115000"/>
              </a:lnSpc>
              <a:spcBef>
                <a:spcPts val="0"/>
              </a:spcBef>
              <a:spcAft>
                <a:spcPts val="0"/>
              </a:spcAft>
              <a:buNone/>
            </a:pPr>
            <a:r>
              <a:t/>
            </a:r>
            <a:endParaRPr sz="2300">
              <a:solidFill>
                <a:schemeClr val="dk1"/>
              </a:solidFill>
              <a:latin typeface="Book Antiqua"/>
              <a:ea typeface="Book Antiqua"/>
              <a:cs typeface="Book Antiqua"/>
              <a:sym typeface="Book Antiqua"/>
            </a:endParaRPr>
          </a:p>
          <a:p>
            <a:pPr indent="0" lvl="0" marL="0" rtl="0" algn="l">
              <a:lnSpc>
                <a:spcPct val="115000"/>
              </a:lnSpc>
              <a:spcBef>
                <a:spcPts val="0"/>
              </a:spcBef>
              <a:spcAft>
                <a:spcPts val="0"/>
              </a:spcAft>
              <a:buNone/>
            </a:pPr>
            <a:r>
              <a:t/>
            </a:r>
            <a:endParaRPr sz="23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rPr lang="en-US" sz="2100">
                <a:solidFill>
                  <a:schemeClr val="dk1"/>
                </a:solidFill>
                <a:latin typeface="Book Antiqua"/>
                <a:ea typeface="Book Antiqua"/>
                <a:cs typeface="Book Antiqua"/>
                <a:sym typeface="Book Antiqua"/>
              </a:rPr>
              <a:t> </a:t>
            </a:r>
            <a:endParaRPr sz="21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p:txBody>
      </p:sp>
      <p:sp>
        <p:nvSpPr>
          <p:cNvPr id="269" name="Google Shape;269;gdfc1437908_1_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70" name="Google Shape;270;gdfc1437908_1_9"/>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71" name="Google Shape;271;gdfc1437908_1_9"/>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72" name="Google Shape;272;gdfc1437908_1_9"/>
          <p:cNvPicPr preferRelativeResize="0"/>
          <p:nvPr/>
        </p:nvPicPr>
        <p:blipFill>
          <a:blip r:embed="rId4">
            <a:alphaModFix/>
          </a:blip>
          <a:stretch>
            <a:fillRect/>
          </a:stretch>
        </p:blipFill>
        <p:spPr>
          <a:xfrm>
            <a:off x="7341375" y="1442375"/>
            <a:ext cx="4850625" cy="4906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dfc1437908_1_19"/>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79" name="Google Shape;279;gdfc1437908_1_19"/>
          <p:cNvSpPr txBox="1"/>
          <p:nvPr>
            <p:ph idx="1" type="subTitle"/>
          </p:nvPr>
        </p:nvSpPr>
        <p:spPr>
          <a:xfrm>
            <a:off x="105925" y="1442375"/>
            <a:ext cx="6196200" cy="4773900"/>
          </a:xfrm>
          <a:prstGeom prst="rect">
            <a:avLst/>
          </a:prstGeom>
          <a:noFill/>
        </p:spPr>
        <p:txBody>
          <a:bodyPr anchorCtr="0" anchor="t" bIns="45700" lIns="91425" spcFirstLastPara="1" rIns="91425" wrap="square" tIns="45700">
            <a:normAutofit lnSpcReduction="10000"/>
          </a:bodyPr>
          <a:lstStyle/>
          <a:p>
            <a:pPr indent="0" lvl="0" marL="0" rtl="0" algn="l">
              <a:lnSpc>
                <a:spcPct val="115000"/>
              </a:lnSpc>
              <a:spcBef>
                <a:spcPts val="0"/>
              </a:spcBef>
              <a:spcAft>
                <a:spcPts val="0"/>
              </a:spcAft>
              <a:buClr>
                <a:schemeClr val="dk1"/>
              </a:buClr>
              <a:buSzPts val="1100"/>
              <a:buFont typeface="Arial"/>
              <a:buNone/>
            </a:pPr>
            <a:r>
              <a:rPr b="1" lang="en-US" sz="2200">
                <a:solidFill>
                  <a:srgbClr val="0000FF"/>
                </a:solidFill>
                <a:latin typeface="Book Antiqua"/>
                <a:ea typeface="Book Antiqua"/>
                <a:cs typeface="Book Antiqua"/>
                <a:sym typeface="Book Antiqua"/>
              </a:rPr>
              <a:t>9.  FUTURE SCOPE :</a:t>
            </a:r>
            <a:endParaRPr b="1" sz="2200">
              <a:solidFill>
                <a:srgbClr val="0000FF"/>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ts val="2100"/>
              <a:buFont typeface="Book Antiqua"/>
              <a:buChar char="●"/>
            </a:pPr>
            <a:r>
              <a:rPr lang="en-US" sz="2100">
                <a:solidFill>
                  <a:schemeClr val="dk1"/>
                </a:solidFill>
                <a:latin typeface="Book Antiqua"/>
                <a:ea typeface="Book Antiqua"/>
                <a:cs typeface="Book Antiqua"/>
                <a:sym typeface="Book Antiqua"/>
              </a:rPr>
              <a:t>Website can be hosted on online servers to make it accessible worldwide.</a:t>
            </a:r>
            <a:endParaRPr sz="21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ts val="2100"/>
              <a:buFont typeface="Book Antiqua"/>
              <a:buChar char="●"/>
            </a:pPr>
            <a:r>
              <a:rPr lang="en-US" sz="2100">
                <a:solidFill>
                  <a:schemeClr val="dk1"/>
                </a:solidFill>
                <a:latin typeface="Book Antiqua"/>
                <a:ea typeface="Book Antiqua"/>
                <a:cs typeface="Book Antiqua"/>
                <a:sym typeface="Book Antiqua"/>
              </a:rPr>
              <a:t>More advance software with other facilities can be given which will increase the applicability and usage of this project.</a:t>
            </a:r>
            <a:endParaRPr sz="21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ts val="2100"/>
              <a:buFont typeface="Book Antiqua"/>
              <a:buChar char="●"/>
            </a:pPr>
            <a:r>
              <a:rPr lang="en-US" sz="2100">
                <a:solidFill>
                  <a:schemeClr val="dk1"/>
                </a:solidFill>
                <a:latin typeface="Book Antiqua"/>
                <a:ea typeface="Book Antiqua"/>
                <a:cs typeface="Book Antiqua"/>
                <a:sym typeface="Book Antiqua"/>
              </a:rPr>
              <a:t>An SMS based notification system can be introduced which will notify the user about books that are back in stock and also about payment and shipping details.</a:t>
            </a:r>
            <a:endParaRPr sz="21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ts val="2100"/>
              <a:buFont typeface="Book Antiqua"/>
              <a:buChar char="●"/>
            </a:pPr>
            <a:r>
              <a:rPr lang="en-US" sz="2100">
                <a:solidFill>
                  <a:schemeClr val="dk1"/>
                </a:solidFill>
                <a:latin typeface="Book Antiqua"/>
                <a:ea typeface="Book Antiqua"/>
                <a:cs typeface="Book Antiqua"/>
                <a:sym typeface="Book Antiqua"/>
              </a:rPr>
              <a:t>An </a:t>
            </a:r>
            <a:r>
              <a:rPr lang="en-US" sz="2100">
                <a:solidFill>
                  <a:schemeClr val="dk1"/>
                </a:solidFill>
                <a:latin typeface="Book Antiqua"/>
                <a:ea typeface="Book Antiqua"/>
                <a:cs typeface="Book Antiqua"/>
                <a:sym typeface="Book Antiqua"/>
              </a:rPr>
              <a:t>application</a:t>
            </a:r>
            <a:r>
              <a:rPr lang="en-US" sz="2100">
                <a:solidFill>
                  <a:schemeClr val="dk1"/>
                </a:solidFill>
                <a:latin typeface="Book Antiqua"/>
                <a:ea typeface="Book Antiqua"/>
                <a:cs typeface="Book Antiqua"/>
                <a:sym typeface="Book Antiqua"/>
              </a:rPr>
              <a:t> can also be </a:t>
            </a:r>
            <a:r>
              <a:rPr lang="en-US" sz="2100">
                <a:solidFill>
                  <a:schemeClr val="dk1"/>
                </a:solidFill>
                <a:latin typeface="Book Antiqua"/>
                <a:ea typeface="Book Antiqua"/>
                <a:cs typeface="Book Antiqua"/>
                <a:sym typeface="Book Antiqua"/>
              </a:rPr>
              <a:t>developed</a:t>
            </a:r>
            <a:r>
              <a:rPr lang="en-US" sz="2100">
                <a:solidFill>
                  <a:schemeClr val="dk1"/>
                </a:solidFill>
                <a:latin typeface="Book Antiqua"/>
                <a:ea typeface="Book Antiqua"/>
                <a:cs typeface="Book Antiqua"/>
                <a:sym typeface="Book Antiqua"/>
              </a:rPr>
              <a:t> based on this website.</a:t>
            </a:r>
            <a:endParaRPr sz="2100">
              <a:solidFill>
                <a:schemeClr val="dk1"/>
              </a:solidFill>
              <a:latin typeface="Book Antiqua"/>
              <a:ea typeface="Book Antiqua"/>
              <a:cs typeface="Book Antiqua"/>
              <a:sym typeface="Book Antiqua"/>
            </a:endParaRPr>
          </a:p>
          <a:p>
            <a:pPr indent="0" lvl="0" marL="0" rtl="0" algn="l">
              <a:lnSpc>
                <a:spcPct val="115000"/>
              </a:lnSpc>
              <a:spcBef>
                <a:spcPts val="0"/>
              </a:spcBef>
              <a:spcAft>
                <a:spcPts val="0"/>
              </a:spcAft>
              <a:buNone/>
            </a:pPr>
            <a:r>
              <a:rPr lang="en-US" sz="2000">
                <a:solidFill>
                  <a:schemeClr val="dk1"/>
                </a:solidFill>
                <a:latin typeface="Book Antiqua"/>
                <a:ea typeface="Book Antiqua"/>
                <a:cs typeface="Book Antiqua"/>
                <a:sym typeface="Book Antiqua"/>
              </a:rPr>
              <a:t> </a:t>
            </a:r>
            <a:endParaRPr sz="2000">
              <a:solidFill>
                <a:schemeClr val="dk1"/>
              </a:solidFill>
              <a:latin typeface="Book Antiqua"/>
              <a:ea typeface="Book Antiqua"/>
              <a:cs typeface="Book Antiqua"/>
              <a:sym typeface="Book Antiqua"/>
            </a:endParaRPr>
          </a:p>
          <a:p>
            <a:pPr indent="0" lvl="0" marL="0" rtl="0" algn="l">
              <a:lnSpc>
                <a:spcPct val="95000"/>
              </a:lnSpc>
              <a:spcBef>
                <a:spcPts val="0"/>
              </a:spcBef>
              <a:spcAft>
                <a:spcPts val="0"/>
              </a:spcAft>
              <a:buClr>
                <a:schemeClr val="dk1"/>
              </a:buClr>
              <a:buSzPts val="1100"/>
              <a:buFont typeface="Arial"/>
              <a:buNone/>
            </a:pPr>
            <a:r>
              <a:t/>
            </a:r>
            <a:endParaRPr b="1" sz="2300">
              <a:solidFill>
                <a:srgbClr val="0000FF"/>
              </a:solidFill>
              <a:latin typeface="Book Antiqua"/>
              <a:ea typeface="Book Antiqua"/>
              <a:cs typeface="Book Antiqua"/>
              <a:sym typeface="Book Antiqua"/>
            </a:endParaRPr>
          </a:p>
        </p:txBody>
      </p:sp>
      <p:sp>
        <p:nvSpPr>
          <p:cNvPr id="280" name="Google Shape;280;gdfc1437908_1_1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81" name="Google Shape;281;gdfc1437908_1_19"/>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282" name="Google Shape;282;gdfc1437908_1_19"/>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83" name="Google Shape;283;gdfc1437908_1_19"/>
          <p:cNvPicPr preferRelativeResize="0"/>
          <p:nvPr/>
        </p:nvPicPr>
        <p:blipFill>
          <a:blip r:embed="rId4">
            <a:alphaModFix/>
          </a:blip>
          <a:stretch>
            <a:fillRect/>
          </a:stretch>
        </p:blipFill>
        <p:spPr>
          <a:xfrm>
            <a:off x="6229950" y="1650875"/>
            <a:ext cx="5657247" cy="45246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c5efe7e37b_1_0"/>
          <p:cNvSpPr txBox="1"/>
          <p:nvPr>
            <p:ph type="ctrTitle"/>
          </p:nvPr>
        </p:nvSpPr>
        <p:spPr>
          <a:xfrm>
            <a:off x="0" y="0"/>
            <a:ext cx="12055800" cy="160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290" name="Google Shape;290;gc5efe7e37b_1_0"/>
          <p:cNvSpPr txBox="1"/>
          <p:nvPr>
            <p:ph idx="1" type="subTitle"/>
          </p:nvPr>
        </p:nvSpPr>
        <p:spPr>
          <a:xfrm>
            <a:off x="189275" y="1693625"/>
            <a:ext cx="11866500" cy="4660500"/>
          </a:xfrm>
          <a:prstGeom prst="rect">
            <a:avLst/>
          </a:prstGeom>
        </p:spPr>
        <p:txBody>
          <a:bodyPr anchorCtr="0" anchor="t" bIns="45700" lIns="91425" spcFirstLastPara="1" rIns="91425" wrap="square" tIns="45700">
            <a:normAutofit/>
          </a:bodyPr>
          <a:lstStyle/>
          <a:p>
            <a:pPr indent="0" lvl="0" marL="457200" rtl="0" algn="ctr">
              <a:lnSpc>
                <a:spcPct val="115000"/>
              </a:lnSpc>
              <a:spcBef>
                <a:spcPts val="0"/>
              </a:spcBef>
              <a:spcAft>
                <a:spcPts val="0"/>
              </a:spcAft>
              <a:buNone/>
            </a:pPr>
            <a:r>
              <a:t/>
            </a:r>
            <a:endParaRPr b="1" sz="2500">
              <a:solidFill>
                <a:srgbClr val="000000"/>
              </a:solidFill>
              <a:latin typeface="Book Antiqua"/>
              <a:ea typeface="Book Antiqua"/>
              <a:cs typeface="Book Antiqua"/>
              <a:sym typeface="Book Antiqua"/>
            </a:endParaRPr>
          </a:p>
          <a:p>
            <a:pPr indent="0" lvl="0" marL="457200" rtl="0" algn="ctr">
              <a:lnSpc>
                <a:spcPct val="115000"/>
              </a:lnSpc>
              <a:spcBef>
                <a:spcPts val="0"/>
              </a:spcBef>
              <a:spcAft>
                <a:spcPts val="0"/>
              </a:spcAft>
              <a:buNone/>
            </a:pPr>
            <a:r>
              <a:t/>
            </a:r>
            <a:endParaRPr b="1" sz="2500">
              <a:solidFill>
                <a:srgbClr val="000000"/>
              </a:solidFill>
              <a:latin typeface="Book Antiqua"/>
              <a:ea typeface="Book Antiqua"/>
              <a:cs typeface="Book Antiqua"/>
              <a:sym typeface="Book Antiqua"/>
            </a:endParaRPr>
          </a:p>
          <a:p>
            <a:pPr indent="0" lvl="0" marL="457200" rtl="0" algn="ctr">
              <a:lnSpc>
                <a:spcPct val="115000"/>
              </a:lnSpc>
              <a:spcBef>
                <a:spcPts val="0"/>
              </a:spcBef>
              <a:spcAft>
                <a:spcPts val="0"/>
              </a:spcAft>
              <a:buNone/>
            </a:pPr>
            <a:r>
              <a:t/>
            </a:r>
            <a:endParaRPr b="1" sz="2500">
              <a:solidFill>
                <a:srgbClr val="000000"/>
              </a:solidFill>
              <a:latin typeface="Book Antiqua"/>
              <a:ea typeface="Book Antiqua"/>
              <a:cs typeface="Book Antiqua"/>
              <a:sym typeface="Book Antiqua"/>
            </a:endParaRPr>
          </a:p>
          <a:p>
            <a:pPr indent="0" lvl="0" marL="457200" rtl="0" algn="ctr">
              <a:lnSpc>
                <a:spcPct val="115000"/>
              </a:lnSpc>
              <a:spcBef>
                <a:spcPts val="0"/>
              </a:spcBef>
              <a:spcAft>
                <a:spcPts val="0"/>
              </a:spcAft>
              <a:buNone/>
            </a:pPr>
            <a:r>
              <a:rPr b="1" lang="en-US" sz="6100">
                <a:solidFill>
                  <a:srgbClr val="000000"/>
                </a:solidFill>
                <a:latin typeface="Book Antiqua"/>
                <a:ea typeface="Book Antiqua"/>
                <a:cs typeface="Book Antiqua"/>
                <a:sym typeface="Book Antiqua"/>
              </a:rPr>
              <a:t>THANK YOU!!!</a:t>
            </a:r>
            <a:endParaRPr sz="5600">
              <a:solidFill>
                <a:srgbClr val="000000"/>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500">
              <a:solidFill>
                <a:srgbClr val="0000FF"/>
              </a:solidFill>
              <a:latin typeface="Book Antiqua"/>
              <a:ea typeface="Book Antiqua"/>
              <a:cs typeface="Book Antiqua"/>
              <a:sym typeface="Book Antiqua"/>
            </a:endParaRPr>
          </a:p>
        </p:txBody>
      </p:sp>
      <p:sp>
        <p:nvSpPr>
          <p:cNvPr id="291" name="Google Shape;291;gc5efe7e37b_1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292" name="Google Shape;292;gc5efe7e37b_1_0"/>
          <p:cNvPicPr preferRelativeResize="0"/>
          <p:nvPr/>
        </p:nvPicPr>
        <p:blipFill rotWithShape="1">
          <a:blip r:embed="rId3">
            <a:alphaModFix/>
          </a:blip>
          <a:srcRect b="0" l="0" r="0" t="0"/>
          <a:stretch/>
        </p:blipFill>
        <p:spPr>
          <a:xfrm>
            <a:off x="0" y="0"/>
            <a:ext cx="12192000" cy="160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idx="11" type="ftr"/>
          </p:nvPr>
        </p:nvSpPr>
        <p:spPr>
          <a:xfrm>
            <a:off x="0" y="6299198"/>
            <a:ext cx="12191999" cy="61685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800" cap="none">
                <a:latin typeface="Book Antiqua"/>
                <a:ea typeface="Book Antiqua"/>
                <a:cs typeface="Book Antiqua"/>
                <a:sym typeface="Book Antiqua"/>
              </a:rPr>
              <a:t>DEPARTMENT OF COMPUTER ENGINEERING </a:t>
            </a:r>
            <a:endParaRPr/>
          </a:p>
        </p:txBody>
      </p:sp>
      <p:pic>
        <p:nvPicPr>
          <p:cNvPr descr="header1" id="120" name="Google Shape;120;p2"/>
          <p:cNvPicPr preferRelativeResize="0"/>
          <p:nvPr/>
        </p:nvPicPr>
        <p:blipFill rotWithShape="1">
          <a:blip r:embed="rId3">
            <a:alphaModFix/>
          </a:blip>
          <a:srcRect b="0" l="0" r="0" t="0"/>
          <a:stretch/>
        </p:blipFill>
        <p:spPr>
          <a:xfrm>
            <a:off x="0" y="0"/>
            <a:ext cx="12191999" cy="1264023"/>
          </a:xfrm>
          <a:prstGeom prst="rect">
            <a:avLst/>
          </a:prstGeom>
          <a:noFill/>
          <a:ln>
            <a:noFill/>
          </a:ln>
        </p:spPr>
      </p:pic>
      <p:sp>
        <p:nvSpPr>
          <p:cNvPr id="121" name="Google Shape;121;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
          <p:cNvSpPr txBox="1"/>
          <p:nvPr>
            <p:ph type="ctrTitle"/>
          </p:nvPr>
        </p:nvSpPr>
        <p:spPr>
          <a:xfrm>
            <a:off x="938400" y="1687956"/>
            <a:ext cx="9805800" cy="458700"/>
          </a:xfrm>
          <a:prstGeom prst="rect">
            <a:avLst/>
          </a:prstGeom>
          <a:noFill/>
          <a:ln>
            <a:noFill/>
          </a:ln>
        </p:spPr>
        <p:txBody>
          <a:bodyPr anchorCtr="0" anchor="b" bIns="45700" lIns="91425" spcFirstLastPara="1" rIns="91425" wrap="square" tIns="45700">
            <a:spAutoFit/>
          </a:bodyPr>
          <a:lstStyle/>
          <a:p>
            <a:pPr indent="0" lvl="0" marL="0" rtl="0" algn="l">
              <a:lnSpc>
                <a:spcPct val="85000"/>
              </a:lnSpc>
              <a:spcBef>
                <a:spcPts val="0"/>
              </a:spcBef>
              <a:spcAft>
                <a:spcPts val="0"/>
              </a:spcAft>
              <a:buNone/>
            </a:pPr>
            <a:r>
              <a:rPr lang="en-US" sz="2800" cap="none">
                <a:solidFill>
                  <a:srgbClr val="0000FF"/>
                </a:solidFill>
                <a:latin typeface="Book Antiqua"/>
                <a:ea typeface="Book Antiqua"/>
                <a:cs typeface="Book Antiqua"/>
                <a:sym typeface="Book Antiqua"/>
              </a:rPr>
              <a:t> </a:t>
            </a:r>
            <a:r>
              <a:rPr b="1" lang="en-US" sz="2500">
                <a:solidFill>
                  <a:srgbClr val="0000FF"/>
                </a:solidFill>
                <a:latin typeface="Book Antiqua"/>
                <a:ea typeface="Book Antiqua"/>
                <a:cs typeface="Book Antiqua"/>
                <a:sym typeface="Book Antiqua"/>
              </a:rPr>
              <a:t>FINAL</a:t>
            </a:r>
            <a:r>
              <a:rPr lang="en-US" sz="2700">
                <a:solidFill>
                  <a:srgbClr val="0000FF"/>
                </a:solidFill>
                <a:latin typeface="Book Antiqua"/>
                <a:ea typeface="Book Antiqua"/>
                <a:cs typeface="Book Antiqua"/>
                <a:sym typeface="Book Antiqua"/>
              </a:rPr>
              <a:t> </a:t>
            </a:r>
            <a:r>
              <a:rPr b="1" lang="en-US" sz="2500" cap="none">
                <a:solidFill>
                  <a:srgbClr val="0000FF"/>
                </a:solidFill>
                <a:latin typeface="Book Antiqua"/>
                <a:ea typeface="Book Antiqua"/>
                <a:cs typeface="Book Antiqua"/>
                <a:sym typeface="Book Antiqua"/>
              </a:rPr>
              <a:t>PRESENTATION</a:t>
            </a:r>
            <a:r>
              <a:rPr b="1" lang="en-US" sz="2500">
                <a:solidFill>
                  <a:srgbClr val="0000FF"/>
                </a:solidFill>
                <a:latin typeface="Book Antiqua"/>
                <a:ea typeface="Book Antiqua"/>
                <a:cs typeface="Book Antiqua"/>
                <a:sym typeface="Book Antiqua"/>
              </a:rPr>
              <a:t> </a:t>
            </a:r>
            <a:r>
              <a:rPr b="1" lang="en-US" sz="2500" cap="none">
                <a:solidFill>
                  <a:srgbClr val="0000FF"/>
                </a:solidFill>
                <a:latin typeface="Book Antiqua"/>
                <a:ea typeface="Book Antiqua"/>
                <a:cs typeface="Book Antiqua"/>
                <a:sym typeface="Book Antiqua"/>
              </a:rPr>
              <a:t>OUTLINE                         D</a:t>
            </a:r>
            <a:r>
              <a:rPr b="1" lang="en-US" sz="2500">
                <a:solidFill>
                  <a:srgbClr val="0000FF"/>
                </a:solidFill>
                <a:latin typeface="Book Antiqua"/>
                <a:ea typeface="Book Antiqua"/>
                <a:cs typeface="Book Antiqua"/>
                <a:sym typeface="Book Antiqua"/>
              </a:rPr>
              <a:t>ate- 14/06/21</a:t>
            </a:r>
            <a:endParaRPr b="1" sz="2500" cap="none">
              <a:solidFill>
                <a:schemeClr val="dk1"/>
              </a:solidFill>
              <a:latin typeface="Book Antiqua"/>
              <a:ea typeface="Book Antiqua"/>
              <a:cs typeface="Book Antiqua"/>
              <a:sym typeface="Book Antiqua"/>
            </a:endParaRPr>
          </a:p>
        </p:txBody>
      </p:sp>
      <p:sp>
        <p:nvSpPr>
          <p:cNvPr id="123" name="Google Shape;123;p2"/>
          <p:cNvSpPr txBox="1"/>
          <p:nvPr/>
        </p:nvSpPr>
        <p:spPr>
          <a:xfrm>
            <a:off x="635475" y="2952375"/>
            <a:ext cx="113460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PROBLEM STATEMENT</a:t>
            </a:r>
            <a:endParaRPr sz="24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MOTIVATION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solidFill>
                  <a:schemeClr val="dk1"/>
                </a:solidFill>
                <a:latin typeface="Calibri"/>
                <a:ea typeface="Calibri"/>
                <a:cs typeface="Calibri"/>
                <a:sym typeface="Calibri"/>
              </a:rPr>
              <a:t>OBJECTIVES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METHODOLOGY/MODEL</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HARDWARE AND SOFTWARE REQUIREMENTS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IMPLEMENTATION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RESULTS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CHALLENGES FACED</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CONCLUSION AND FUTURE SCOPE</a:t>
            </a:r>
            <a:endParaRPr sz="2000">
              <a:latin typeface="Calibri"/>
              <a:ea typeface="Calibri"/>
              <a:cs typeface="Calibri"/>
              <a:sym typeface="Calibri"/>
            </a:endParaRPr>
          </a:p>
        </p:txBody>
      </p:sp>
      <p:pic>
        <p:nvPicPr>
          <p:cNvPr id="124" name="Google Shape;124;p2"/>
          <p:cNvPicPr preferRelativeResize="0"/>
          <p:nvPr/>
        </p:nvPicPr>
        <p:blipFill>
          <a:blip r:embed="rId4">
            <a:alphaModFix/>
          </a:blip>
          <a:stretch>
            <a:fillRect/>
          </a:stretch>
        </p:blipFill>
        <p:spPr>
          <a:xfrm>
            <a:off x="6329300" y="2809675"/>
            <a:ext cx="5862701" cy="348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bc5e398588_0_0"/>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31" name="Google Shape;131;gbc5e398588_0_0"/>
          <p:cNvSpPr txBox="1"/>
          <p:nvPr>
            <p:ph idx="1" type="subTitle"/>
          </p:nvPr>
        </p:nvSpPr>
        <p:spPr>
          <a:xfrm>
            <a:off x="0" y="1431475"/>
            <a:ext cx="7800900" cy="4881900"/>
          </a:xfrm>
          <a:prstGeom prst="rect">
            <a:avLst/>
          </a:prstGeom>
        </p:spPr>
        <p:txBody>
          <a:bodyPr anchorCtr="0" anchor="t" bIns="45700" lIns="91425" spcFirstLastPara="1" rIns="91425" wrap="square" tIns="45700">
            <a:normAutofit fontScale="25000" lnSpcReduction="20000"/>
          </a:bodyPr>
          <a:lstStyle/>
          <a:p>
            <a:pPr indent="0" lvl="0" marL="0" rtl="0" algn="l">
              <a:lnSpc>
                <a:spcPct val="115000"/>
              </a:lnSpc>
              <a:spcBef>
                <a:spcPts val="0"/>
              </a:spcBef>
              <a:spcAft>
                <a:spcPts val="0"/>
              </a:spcAft>
              <a:buNone/>
            </a:pPr>
            <a:r>
              <a:rPr b="1" lang="en-US" sz="9600">
                <a:solidFill>
                  <a:srgbClr val="0000FF"/>
                </a:solidFill>
                <a:latin typeface="Book Antiqua"/>
                <a:ea typeface="Book Antiqua"/>
                <a:cs typeface="Book Antiqua"/>
                <a:sym typeface="Book Antiqua"/>
              </a:rPr>
              <a:t>1. PROBLEM STATEMENT:</a:t>
            </a:r>
            <a:endParaRPr b="1" sz="9600">
              <a:solidFill>
                <a:srgbClr val="0000FF"/>
              </a:solidFill>
              <a:latin typeface="Book Antiqua"/>
              <a:ea typeface="Book Antiqua"/>
              <a:cs typeface="Book Antiqua"/>
              <a:sym typeface="Book Antiqua"/>
            </a:endParaRPr>
          </a:p>
          <a:p>
            <a:pPr indent="0" lvl="0" marL="0" rtl="0" algn="l">
              <a:lnSpc>
                <a:spcPct val="115000"/>
              </a:lnSpc>
              <a:spcBef>
                <a:spcPts val="0"/>
              </a:spcBef>
              <a:spcAft>
                <a:spcPts val="0"/>
              </a:spcAft>
              <a:buNone/>
            </a:pPr>
            <a:r>
              <a:t/>
            </a:r>
            <a:endParaRPr b="1">
              <a:solidFill>
                <a:srgbClr val="0000FF"/>
              </a:solidFill>
              <a:latin typeface="Book Antiqua"/>
              <a:ea typeface="Book Antiqua"/>
              <a:cs typeface="Book Antiqua"/>
              <a:sym typeface="Book Antiqua"/>
            </a:endParaRPr>
          </a:p>
          <a:p>
            <a:pPr indent="0" lvl="0" marL="0" rtl="0" algn="l">
              <a:lnSpc>
                <a:spcPct val="115000"/>
              </a:lnSpc>
              <a:spcBef>
                <a:spcPts val="0"/>
              </a:spcBef>
              <a:spcAft>
                <a:spcPts val="0"/>
              </a:spcAft>
              <a:buNone/>
            </a:pPr>
            <a:r>
              <a:t/>
            </a:r>
            <a:endParaRPr b="1" sz="285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ct val="100000"/>
              <a:buFont typeface="Book Antiqua"/>
              <a:buChar char="●"/>
            </a:pPr>
            <a:r>
              <a:rPr lang="en-US" sz="8400">
                <a:solidFill>
                  <a:schemeClr val="dk1"/>
                </a:solidFill>
                <a:latin typeface="Book Antiqua"/>
                <a:ea typeface="Book Antiqua"/>
                <a:cs typeface="Book Antiqua"/>
                <a:sym typeface="Book Antiqua"/>
              </a:rPr>
              <a:t>The Online Book store is an online web application where the customer can rent/purchase/lend books and sell books online. </a:t>
            </a:r>
            <a:endParaRPr sz="84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ct val="100000"/>
              <a:buFont typeface="Book Antiqua"/>
              <a:buChar char="●"/>
            </a:pPr>
            <a:r>
              <a:rPr lang="en-US" sz="8400">
                <a:solidFill>
                  <a:schemeClr val="dk1"/>
                </a:solidFill>
                <a:latin typeface="Book Antiqua"/>
                <a:ea typeface="Book Antiqua"/>
                <a:cs typeface="Book Antiqua"/>
                <a:sym typeface="Book Antiqua"/>
              </a:rPr>
              <a:t>The user gets three options to get the book- rent, purchase and rent for an year for free and one option for uploading books for rent/sale. </a:t>
            </a:r>
            <a:endParaRPr sz="84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ct val="100000"/>
              <a:buFont typeface="Book Antiqua"/>
              <a:buChar char="●"/>
            </a:pPr>
            <a:r>
              <a:rPr lang="en-US" sz="8400">
                <a:solidFill>
                  <a:schemeClr val="dk1"/>
                </a:solidFill>
                <a:latin typeface="Book Antiqua"/>
                <a:ea typeface="Book Antiqua"/>
                <a:cs typeface="Book Antiqua"/>
                <a:sym typeface="Book Antiqua"/>
              </a:rPr>
              <a:t>Through a web browser the customers can search for a book by its title, author or subject, later can add to the shopping cart and finally rent or purchase using the various transaction modes provided. </a:t>
            </a:r>
            <a:endParaRPr sz="8400">
              <a:solidFill>
                <a:schemeClr val="dk1"/>
              </a:solidFill>
              <a:latin typeface="Book Antiqua"/>
              <a:ea typeface="Book Antiqua"/>
              <a:cs typeface="Book Antiqua"/>
              <a:sym typeface="Book Antiqua"/>
            </a:endParaRPr>
          </a:p>
          <a:p>
            <a:pPr indent="-361950" lvl="0" marL="457200" rtl="0" algn="l">
              <a:lnSpc>
                <a:spcPct val="115000"/>
              </a:lnSpc>
              <a:spcBef>
                <a:spcPts val="0"/>
              </a:spcBef>
              <a:spcAft>
                <a:spcPts val="0"/>
              </a:spcAft>
              <a:buClr>
                <a:schemeClr val="dk1"/>
              </a:buClr>
              <a:buSzPct val="100000"/>
              <a:buFont typeface="Book Antiqua"/>
              <a:buChar char="●"/>
            </a:pPr>
            <a:r>
              <a:rPr lang="en-US" sz="8400">
                <a:solidFill>
                  <a:schemeClr val="dk1"/>
                </a:solidFill>
                <a:latin typeface="Book Antiqua"/>
                <a:ea typeface="Book Antiqua"/>
                <a:cs typeface="Book Antiqua"/>
                <a:sym typeface="Book Antiqua"/>
              </a:rPr>
              <a:t>The user can login using his account details or new customers can register by creating an account. </a:t>
            </a:r>
            <a:endParaRPr sz="8400">
              <a:solidFill>
                <a:schemeClr val="dk1"/>
              </a:solidFill>
              <a:latin typeface="Book Antiqua"/>
              <a:ea typeface="Book Antiqua"/>
              <a:cs typeface="Book Antiqua"/>
              <a:sym typeface="Book Antiqua"/>
            </a:endParaRPr>
          </a:p>
          <a:p>
            <a:pPr indent="0" lvl="0" marL="457200" rtl="0" algn="l">
              <a:lnSpc>
                <a:spcPct val="115000"/>
              </a:lnSpc>
              <a:spcBef>
                <a:spcPts val="0"/>
              </a:spcBef>
              <a:spcAft>
                <a:spcPts val="0"/>
              </a:spcAft>
              <a:buNone/>
            </a:pPr>
            <a:r>
              <a:t/>
            </a:r>
            <a:endParaRPr sz="8400">
              <a:solidFill>
                <a:schemeClr val="dk1"/>
              </a:solidFill>
              <a:latin typeface="Book Antiqua"/>
              <a:ea typeface="Book Antiqua"/>
              <a:cs typeface="Book Antiqua"/>
              <a:sym typeface="Book Antiqua"/>
            </a:endParaRPr>
          </a:p>
          <a:p>
            <a:pPr indent="0" lvl="0" marL="1371600" rtl="0" algn="l">
              <a:lnSpc>
                <a:spcPct val="85000"/>
              </a:lnSpc>
              <a:spcBef>
                <a:spcPts val="0"/>
              </a:spcBef>
              <a:spcAft>
                <a:spcPts val="0"/>
              </a:spcAft>
              <a:buNone/>
            </a:pPr>
            <a:r>
              <a:t/>
            </a:r>
            <a:endParaRPr sz="8133">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800">
                <a:solidFill>
                  <a:schemeClr val="dk1"/>
                </a:solidFill>
                <a:latin typeface="Book Antiqua"/>
                <a:ea typeface="Book Antiqua"/>
                <a:cs typeface="Book Antiqua"/>
                <a:sym typeface="Book Antiqua"/>
              </a:rPr>
              <a:t>			</a:t>
            </a:r>
            <a:endParaRPr b="1" sz="28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800">
                <a:solidFill>
                  <a:schemeClr val="dk1"/>
                </a:solidFill>
                <a:latin typeface="Book Antiqua"/>
                <a:ea typeface="Book Antiqua"/>
                <a:cs typeface="Book Antiqua"/>
                <a:sym typeface="Book Antiqua"/>
              </a:rPr>
              <a:t>		</a:t>
            </a:r>
            <a:endParaRPr b="1" sz="28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8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000">
                <a:solidFill>
                  <a:schemeClr val="dk1"/>
                </a:solidFill>
                <a:latin typeface="Book Antiqua"/>
                <a:ea typeface="Book Antiqua"/>
                <a:cs typeface="Book Antiqua"/>
                <a:sym typeface="Book Antiqua"/>
              </a:rPr>
              <a:t>	</a:t>
            </a:r>
            <a:endParaRPr b="1"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ct val="140000"/>
              <a:buFont typeface="Book Antiqua"/>
              <a:buNone/>
            </a:pPr>
            <a:r>
              <a:t/>
            </a:r>
            <a:endParaRPr sz="2000">
              <a:solidFill>
                <a:schemeClr val="dk1"/>
              </a:solidFill>
              <a:latin typeface="Book Antiqua"/>
              <a:ea typeface="Book Antiqua"/>
              <a:cs typeface="Book Antiqua"/>
              <a:sym typeface="Book Antiqua"/>
            </a:endParaRPr>
          </a:p>
        </p:txBody>
      </p:sp>
      <p:sp>
        <p:nvSpPr>
          <p:cNvPr id="132" name="Google Shape;132;gbc5e398588_0_0"/>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33" name="Google Shape;133;gbc5e398588_0_0"/>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134" name="Google Shape;134;gbc5e398588_0_0"/>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35" name="Google Shape;135;gbc5e398588_0_0"/>
          <p:cNvPicPr preferRelativeResize="0"/>
          <p:nvPr/>
        </p:nvPicPr>
        <p:blipFill>
          <a:blip r:embed="rId4">
            <a:alphaModFix/>
          </a:blip>
          <a:stretch>
            <a:fillRect/>
          </a:stretch>
        </p:blipFill>
        <p:spPr>
          <a:xfrm>
            <a:off x="7800775" y="1431825"/>
            <a:ext cx="4391224" cy="48819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bc5e398588_3_9"/>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42" name="Google Shape;142;gbc5e398588_3_9"/>
          <p:cNvSpPr txBox="1"/>
          <p:nvPr>
            <p:ph idx="1" type="subTitle"/>
          </p:nvPr>
        </p:nvSpPr>
        <p:spPr>
          <a:xfrm>
            <a:off x="0" y="1431825"/>
            <a:ext cx="8371800" cy="4773600"/>
          </a:xfrm>
          <a:prstGeom prst="rect">
            <a:avLst/>
          </a:prstGeom>
        </p:spPr>
        <p:txBody>
          <a:bodyPr anchorCtr="0" anchor="t" bIns="45700" lIns="91425" spcFirstLastPara="1" rIns="91425" wrap="square" tIns="45700">
            <a:normAutofit fontScale="25000" lnSpcReduction="20000"/>
          </a:bodyPr>
          <a:lstStyle/>
          <a:p>
            <a:pPr indent="0" lvl="0" marL="0" rtl="0" algn="l">
              <a:lnSpc>
                <a:spcPct val="85000"/>
              </a:lnSpc>
              <a:spcBef>
                <a:spcPts val="0"/>
              </a:spcBef>
              <a:spcAft>
                <a:spcPts val="0"/>
              </a:spcAft>
              <a:buClr>
                <a:schemeClr val="dk1"/>
              </a:buClr>
              <a:buSzPts val="275"/>
              <a:buFont typeface="Arial"/>
              <a:buNone/>
            </a:pPr>
            <a:r>
              <a:rPr b="1" lang="en-US" sz="9600">
                <a:solidFill>
                  <a:srgbClr val="0000FF"/>
                </a:solidFill>
                <a:latin typeface="Book Antiqua"/>
                <a:ea typeface="Book Antiqua"/>
                <a:cs typeface="Book Antiqua"/>
                <a:sym typeface="Book Antiqua"/>
              </a:rPr>
              <a:t>2. MOTIVATION:</a:t>
            </a:r>
            <a:endParaRPr b="1" sz="96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275"/>
              <a:buFont typeface="Arial"/>
              <a:buNone/>
            </a:pPr>
            <a:r>
              <a:rPr b="1" lang="en-US" sz="5126">
                <a:solidFill>
                  <a:srgbClr val="0000FF"/>
                </a:solidFill>
                <a:latin typeface="Book Antiqua"/>
                <a:ea typeface="Book Antiqua"/>
                <a:cs typeface="Book Antiqua"/>
                <a:sym typeface="Book Antiqua"/>
              </a:rPr>
              <a:t> </a:t>
            </a:r>
            <a:endParaRPr b="1" sz="5126">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ct val="29609"/>
              <a:buFont typeface="Arial"/>
              <a:buNone/>
            </a:pPr>
            <a:r>
              <a:t/>
            </a:r>
            <a:endParaRPr b="1" sz="3715">
              <a:solidFill>
                <a:schemeClr val="dk1"/>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ct val="100000"/>
              <a:buChar char="●"/>
            </a:pPr>
            <a:r>
              <a:rPr lang="en-US" sz="8000">
                <a:solidFill>
                  <a:schemeClr val="dk1"/>
                </a:solidFill>
                <a:latin typeface="Book Antiqua"/>
                <a:ea typeface="Book Antiqua"/>
                <a:cs typeface="Book Antiqua"/>
                <a:sym typeface="Book Antiqua"/>
              </a:rPr>
              <a:t>In today’s busy and digital world, readers and students who are connected a lot with books face a problem with its feasibility and accessibility.</a:t>
            </a:r>
            <a:endParaRPr sz="8000">
              <a:solidFill>
                <a:schemeClr val="dk1"/>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ct val="100000"/>
              <a:buChar char="●"/>
            </a:pPr>
            <a:r>
              <a:rPr lang="en-US" sz="8000">
                <a:solidFill>
                  <a:schemeClr val="dk1"/>
                </a:solidFill>
                <a:latin typeface="Book Antiqua"/>
                <a:ea typeface="Book Antiqua"/>
                <a:cs typeface="Book Antiqua"/>
                <a:sym typeface="Book Antiqua"/>
              </a:rPr>
              <a:t>If a reader wants to read a book, he/she has to purchase it at a high price or even if they go to a library to lend a book, they have to first take up the membership and have to return the book after a specific time period.</a:t>
            </a:r>
            <a:endParaRPr sz="8000">
              <a:solidFill>
                <a:schemeClr val="dk1"/>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ct val="100000"/>
              <a:buChar char="●"/>
            </a:pPr>
            <a:r>
              <a:rPr lang="en-US" sz="8000">
                <a:solidFill>
                  <a:schemeClr val="dk1"/>
                </a:solidFill>
                <a:latin typeface="Book Antiqua"/>
                <a:ea typeface="Book Antiqua"/>
                <a:cs typeface="Book Antiqua"/>
                <a:sym typeface="Book Antiqua"/>
              </a:rPr>
              <a:t>Hence a lot of money and time gets wasted in all this procedures.</a:t>
            </a:r>
            <a:endParaRPr sz="8000">
              <a:solidFill>
                <a:schemeClr val="dk1"/>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ct val="100000"/>
              <a:buChar char="●"/>
            </a:pPr>
            <a:r>
              <a:rPr lang="en-US" sz="8000">
                <a:solidFill>
                  <a:schemeClr val="dk1"/>
                </a:solidFill>
                <a:latin typeface="Book Antiqua"/>
                <a:ea typeface="Book Antiqua"/>
                <a:cs typeface="Book Antiqua"/>
                <a:sym typeface="Book Antiqua"/>
              </a:rPr>
              <a:t>Using this Website the user can rent or purchase a book online at a comparatively low rate instead of going out to a bookstore and wasting time, also the users who wish to rent or sell their used books can make some money by uploading their books on the website instead of throwing them away. </a:t>
            </a:r>
            <a:endParaRPr sz="8000">
              <a:solidFill>
                <a:schemeClr val="dk1"/>
              </a:solidFill>
              <a:latin typeface="Book Antiqua"/>
              <a:ea typeface="Book Antiqua"/>
              <a:cs typeface="Book Antiqua"/>
              <a:sym typeface="Book Antiqua"/>
            </a:endParaRPr>
          </a:p>
          <a:p>
            <a:pPr indent="0" lvl="0" marL="0" rtl="0" algn="l">
              <a:lnSpc>
                <a:spcPct val="115000"/>
              </a:lnSpc>
              <a:spcBef>
                <a:spcPts val="0"/>
              </a:spcBef>
              <a:spcAft>
                <a:spcPts val="0"/>
              </a:spcAft>
              <a:buClr>
                <a:schemeClr val="dk1"/>
              </a:buClr>
              <a:buSzPts val="275"/>
              <a:buFont typeface="Arial"/>
              <a:buNone/>
            </a:pPr>
            <a:r>
              <a:t/>
            </a:r>
            <a:endParaRPr b="1" sz="615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ct val="37080"/>
              <a:buFont typeface="Arial"/>
              <a:buNone/>
            </a:pPr>
            <a:r>
              <a:t/>
            </a:r>
            <a:endParaRPr b="1" sz="2966">
              <a:solidFill>
                <a:schemeClr val="dk1"/>
              </a:solidFill>
              <a:latin typeface="Book Antiqua"/>
              <a:ea typeface="Book Antiqua"/>
              <a:cs typeface="Book Antiqua"/>
              <a:sym typeface="Book Antiqua"/>
            </a:endParaRPr>
          </a:p>
          <a:p>
            <a:pPr indent="0" lvl="0" marL="0" rtl="0" algn="l">
              <a:spcBef>
                <a:spcPts val="1200"/>
              </a:spcBef>
              <a:spcAft>
                <a:spcPts val="0"/>
              </a:spcAft>
              <a:buClr>
                <a:schemeClr val="dk1"/>
              </a:buClr>
              <a:buSzPct val="45833"/>
              <a:buFont typeface="Arial"/>
              <a:buNone/>
            </a:pPr>
            <a:r>
              <a:t/>
            </a:r>
            <a:endParaRPr/>
          </a:p>
          <a:p>
            <a:pPr indent="0" lvl="0" marL="0" rtl="0" algn="l">
              <a:lnSpc>
                <a:spcPct val="85000"/>
              </a:lnSpc>
              <a:spcBef>
                <a:spcPts val="200"/>
              </a:spcBef>
              <a:spcAft>
                <a:spcPts val="0"/>
              </a:spcAft>
              <a:buNone/>
            </a:pPr>
            <a:r>
              <a:rPr b="1" lang="en-US" sz="2000">
                <a:solidFill>
                  <a:schemeClr val="dk1"/>
                </a:solidFill>
                <a:latin typeface="Book Antiqua"/>
                <a:ea typeface="Book Antiqua"/>
                <a:cs typeface="Book Antiqua"/>
                <a:sym typeface="Book Antiqua"/>
              </a:rPr>
              <a:t> </a:t>
            </a:r>
            <a:endParaRPr b="1"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000">
                <a:solidFill>
                  <a:schemeClr val="dk1"/>
                </a:solidFill>
                <a:latin typeface="Book Antiqua"/>
                <a:ea typeface="Book Antiqua"/>
                <a:cs typeface="Book Antiqua"/>
                <a:sym typeface="Book Antiqua"/>
              </a:rPr>
              <a:t>	</a:t>
            </a:r>
            <a:endParaRPr b="1"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2000">
              <a:solidFill>
                <a:schemeClr val="dk1"/>
              </a:solidFill>
              <a:latin typeface="Book Antiqua"/>
              <a:ea typeface="Book Antiqua"/>
              <a:cs typeface="Book Antiqua"/>
              <a:sym typeface="Book Antiqua"/>
            </a:endParaRPr>
          </a:p>
        </p:txBody>
      </p:sp>
      <p:sp>
        <p:nvSpPr>
          <p:cNvPr id="143" name="Google Shape;143;gbc5e398588_3_9"/>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44" name="Google Shape;144;gbc5e398588_3_9"/>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145" name="Google Shape;145;gbc5e398588_3_9"/>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46" name="Google Shape;146;gbc5e398588_3_9"/>
          <p:cNvPicPr preferRelativeResize="0"/>
          <p:nvPr/>
        </p:nvPicPr>
        <p:blipFill>
          <a:blip r:embed="rId4">
            <a:alphaModFix/>
          </a:blip>
          <a:stretch>
            <a:fillRect/>
          </a:stretch>
        </p:blipFill>
        <p:spPr>
          <a:xfrm>
            <a:off x="8224250" y="1584225"/>
            <a:ext cx="3911200" cy="462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bc5e398588_3_18"/>
          <p:cNvSpPr txBox="1"/>
          <p:nvPr>
            <p:ph type="ctrTitle"/>
          </p:nvPr>
        </p:nvSpPr>
        <p:spPr>
          <a:xfrm>
            <a:off x="0" y="70725"/>
            <a:ext cx="12192000" cy="13611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53" name="Google Shape;153;gbc5e398588_3_18"/>
          <p:cNvSpPr txBox="1"/>
          <p:nvPr>
            <p:ph idx="1" type="subTitle"/>
          </p:nvPr>
        </p:nvSpPr>
        <p:spPr>
          <a:xfrm>
            <a:off x="363775" y="1578650"/>
            <a:ext cx="7833600" cy="4627200"/>
          </a:xfrm>
          <a:prstGeom prst="rect">
            <a:avLst/>
          </a:prstGeom>
        </p:spPr>
        <p:txBody>
          <a:bodyPr anchorCtr="0" anchor="t" bIns="45700" lIns="91425" spcFirstLastPara="1" rIns="91425" wrap="square" tIns="45700">
            <a:normAutofit lnSpcReduction="10000"/>
          </a:bodyPr>
          <a:lstStyle/>
          <a:p>
            <a:pPr indent="0" lvl="0" marL="0" rtl="0" algn="l">
              <a:lnSpc>
                <a:spcPct val="85000"/>
              </a:lnSpc>
              <a:spcBef>
                <a:spcPts val="0"/>
              </a:spcBef>
              <a:spcAft>
                <a:spcPts val="0"/>
              </a:spcAft>
              <a:buClr>
                <a:schemeClr val="dk1"/>
              </a:buClr>
              <a:buSzPts val="1100"/>
              <a:buFont typeface="Arial"/>
              <a:buNone/>
            </a:pPr>
            <a:r>
              <a:rPr b="1" lang="en-US" sz="2411">
                <a:solidFill>
                  <a:srgbClr val="0000FF"/>
                </a:solidFill>
                <a:latin typeface="Book Antiqua"/>
                <a:ea typeface="Book Antiqua"/>
                <a:cs typeface="Book Antiqua"/>
                <a:sym typeface="Book Antiqua"/>
              </a:rPr>
              <a:t>3. OBJECTIVE</a:t>
            </a:r>
            <a:r>
              <a:rPr b="1" lang="en-US" sz="2411">
                <a:solidFill>
                  <a:srgbClr val="0000FF"/>
                </a:solidFill>
                <a:latin typeface="Book Antiqua"/>
                <a:ea typeface="Book Antiqua"/>
                <a:cs typeface="Book Antiqua"/>
                <a:sym typeface="Book Antiqua"/>
              </a:rPr>
              <a:t>: </a:t>
            </a:r>
            <a:endParaRPr b="1" sz="2411">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1900">
              <a:solidFill>
                <a:schemeClr val="dk1"/>
              </a:solidFill>
              <a:latin typeface="Book Antiqua"/>
              <a:ea typeface="Book Antiqua"/>
              <a:cs typeface="Book Antiqua"/>
              <a:sym typeface="Book Antiqua"/>
            </a:endParaRPr>
          </a:p>
          <a:p>
            <a:pPr indent="-368300" lvl="0" marL="457200" rtl="0" algn="l">
              <a:lnSpc>
                <a:spcPct val="115000"/>
              </a:lnSpc>
              <a:spcBef>
                <a:spcPts val="0"/>
              </a:spcBef>
              <a:spcAft>
                <a:spcPts val="0"/>
              </a:spcAft>
              <a:buClr>
                <a:schemeClr val="dk1"/>
              </a:buClr>
              <a:buSzPts val="2200"/>
              <a:buFont typeface="Arial"/>
              <a:buAutoNum type="arabicPeriod"/>
            </a:pPr>
            <a:r>
              <a:rPr lang="en-US" sz="2200">
                <a:solidFill>
                  <a:schemeClr val="dk1"/>
                </a:solidFill>
                <a:latin typeface="Book Antiqua"/>
                <a:ea typeface="Book Antiqua"/>
                <a:cs typeface="Book Antiqua"/>
                <a:sym typeface="Book Antiqua"/>
              </a:rPr>
              <a:t>To provide an online book store that allows users to search,</a:t>
            </a:r>
            <a:r>
              <a:rPr b="1" lang="en-US" sz="2200">
                <a:solidFill>
                  <a:schemeClr val="dk1"/>
                </a:solidFill>
                <a:latin typeface="Book Antiqua"/>
                <a:ea typeface="Book Antiqua"/>
                <a:cs typeface="Book Antiqua"/>
                <a:sym typeface="Book Antiqua"/>
              </a:rPr>
              <a:t> </a:t>
            </a:r>
            <a:r>
              <a:rPr b="1" i="1" lang="en-US" sz="2200">
                <a:solidFill>
                  <a:schemeClr val="dk1"/>
                </a:solidFill>
                <a:latin typeface="Book Antiqua"/>
                <a:ea typeface="Book Antiqua"/>
                <a:cs typeface="Book Antiqua"/>
                <a:sym typeface="Book Antiqua"/>
              </a:rPr>
              <a:t>rent</a:t>
            </a:r>
            <a:r>
              <a:rPr b="1" lang="en-US" sz="2200">
                <a:solidFill>
                  <a:schemeClr val="dk1"/>
                </a:solidFill>
                <a:latin typeface="Book Antiqua"/>
                <a:ea typeface="Book Antiqua"/>
                <a:cs typeface="Book Antiqua"/>
                <a:sym typeface="Book Antiqua"/>
              </a:rPr>
              <a:t>,</a:t>
            </a:r>
            <a:r>
              <a:rPr lang="en-US" sz="2200">
                <a:solidFill>
                  <a:schemeClr val="dk1"/>
                </a:solidFill>
                <a:latin typeface="Book Antiqua"/>
                <a:ea typeface="Book Antiqua"/>
                <a:cs typeface="Book Antiqua"/>
                <a:sym typeface="Book Antiqua"/>
              </a:rPr>
              <a:t> </a:t>
            </a:r>
            <a:r>
              <a:rPr b="1" i="1" lang="en-US" sz="2200">
                <a:solidFill>
                  <a:schemeClr val="dk1"/>
                </a:solidFill>
                <a:latin typeface="Book Antiqua"/>
                <a:ea typeface="Book Antiqua"/>
                <a:cs typeface="Book Antiqua"/>
                <a:sym typeface="Book Antiqua"/>
              </a:rPr>
              <a:t>purchase</a:t>
            </a:r>
            <a:r>
              <a:rPr lang="en-US" sz="2200">
                <a:solidFill>
                  <a:schemeClr val="dk1"/>
                </a:solidFill>
                <a:latin typeface="Book Antiqua"/>
                <a:ea typeface="Book Antiqua"/>
                <a:cs typeface="Book Antiqua"/>
                <a:sym typeface="Book Antiqua"/>
              </a:rPr>
              <a:t> and </a:t>
            </a:r>
            <a:r>
              <a:rPr b="1" i="1" lang="en-US" sz="2200">
                <a:solidFill>
                  <a:schemeClr val="dk1"/>
                </a:solidFill>
                <a:latin typeface="Book Antiqua"/>
                <a:ea typeface="Book Antiqua"/>
                <a:cs typeface="Book Antiqua"/>
                <a:sym typeface="Book Antiqua"/>
              </a:rPr>
              <a:t>lend</a:t>
            </a:r>
            <a:r>
              <a:rPr lang="en-US" sz="2200">
                <a:solidFill>
                  <a:schemeClr val="dk1"/>
                </a:solidFill>
                <a:latin typeface="Book Antiqua"/>
                <a:ea typeface="Book Antiqua"/>
                <a:cs typeface="Book Antiqua"/>
                <a:sym typeface="Book Antiqua"/>
              </a:rPr>
              <a:t> a book at a very low cost and also </a:t>
            </a:r>
            <a:r>
              <a:rPr b="1" i="1" lang="en-US" sz="2200">
                <a:solidFill>
                  <a:schemeClr val="dk1"/>
                </a:solidFill>
                <a:latin typeface="Book Antiqua"/>
                <a:ea typeface="Book Antiqua"/>
                <a:cs typeface="Book Antiqua"/>
                <a:sym typeface="Book Antiqua"/>
              </a:rPr>
              <a:t>upload</a:t>
            </a:r>
            <a:r>
              <a:rPr lang="en-US" sz="2200">
                <a:solidFill>
                  <a:schemeClr val="dk1"/>
                </a:solidFill>
                <a:latin typeface="Book Antiqua"/>
                <a:ea typeface="Book Antiqua"/>
                <a:cs typeface="Book Antiqua"/>
                <a:sym typeface="Book Antiqua"/>
              </a:rPr>
              <a:t> their books for rent or for sale too.</a:t>
            </a:r>
            <a:endParaRPr sz="2200">
              <a:solidFill>
                <a:schemeClr val="dk1"/>
              </a:solidFill>
              <a:latin typeface="Book Antiqua"/>
              <a:ea typeface="Book Antiqua"/>
              <a:cs typeface="Book Antiqua"/>
              <a:sym typeface="Book Antiqua"/>
            </a:endParaRPr>
          </a:p>
          <a:p>
            <a:pPr indent="-368300" lvl="0" marL="457200" rtl="0" algn="l">
              <a:lnSpc>
                <a:spcPct val="115000"/>
              </a:lnSpc>
              <a:spcBef>
                <a:spcPts val="0"/>
              </a:spcBef>
              <a:spcAft>
                <a:spcPts val="0"/>
              </a:spcAft>
              <a:buClr>
                <a:schemeClr val="dk1"/>
              </a:buClr>
              <a:buSzPts val="2200"/>
              <a:buFont typeface="Arial"/>
              <a:buAutoNum type="arabicPeriod"/>
            </a:pPr>
            <a:r>
              <a:rPr lang="en-US" sz="2200">
                <a:solidFill>
                  <a:schemeClr val="dk1"/>
                </a:solidFill>
                <a:latin typeface="Book Antiqua"/>
                <a:ea typeface="Book Antiqua"/>
                <a:cs typeface="Book Antiqua"/>
                <a:sym typeface="Book Antiqua"/>
              </a:rPr>
              <a:t>To allow the user to order their books online through various modes of payment where the money will be directly transferred to the book owner </a:t>
            </a:r>
            <a:r>
              <a:rPr b="1" i="1" lang="en-US" sz="2200">
                <a:solidFill>
                  <a:schemeClr val="dk1"/>
                </a:solidFill>
                <a:latin typeface="Book Antiqua"/>
                <a:ea typeface="Book Antiqua"/>
                <a:cs typeface="Book Antiqua"/>
                <a:sym typeface="Book Antiqua"/>
              </a:rPr>
              <a:t>securely</a:t>
            </a:r>
            <a:r>
              <a:rPr lang="en-US" sz="2200">
                <a:solidFill>
                  <a:schemeClr val="dk1"/>
                </a:solidFill>
                <a:latin typeface="Book Antiqua"/>
                <a:ea typeface="Book Antiqua"/>
                <a:cs typeface="Book Antiqua"/>
                <a:sym typeface="Book Antiqua"/>
              </a:rPr>
              <a:t>. </a:t>
            </a:r>
            <a:endParaRPr sz="2200">
              <a:solidFill>
                <a:schemeClr val="dk1"/>
              </a:solidFill>
              <a:latin typeface="Book Antiqua"/>
              <a:ea typeface="Book Antiqua"/>
              <a:cs typeface="Book Antiqua"/>
              <a:sym typeface="Book Antiqua"/>
            </a:endParaRPr>
          </a:p>
          <a:p>
            <a:pPr indent="-368300" lvl="0" marL="457200" rtl="0" algn="l">
              <a:lnSpc>
                <a:spcPct val="115000"/>
              </a:lnSpc>
              <a:spcBef>
                <a:spcPts val="0"/>
              </a:spcBef>
              <a:spcAft>
                <a:spcPts val="0"/>
              </a:spcAft>
              <a:buClr>
                <a:schemeClr val="dk1"/>
              </a:buClr>
              <a:buSzPts val="2200"/>
              <a:buFont typeface="Arial"/>
              <a:buAutoNum type="arabicPeriod"/>
            </a:pPr>
            <a:r>
              <a:rPr lang="en-US" sz="2200">
                <a:solidFill>
                  <a:schemeClr val="dk1"/>
                </a:solidFill>
                <a:latin typeface="Book Antiqua"/>
                <a:ea typeface="Book Antiqua"/>
                <a:cs typeface="Book Antiqua"/>
                <a:sym typeface="Book Antiqua"/>
              </a:rPr>
              <a:t>To provide the Administrator with additional functionalities like power to delete or ban a user account and access all the user information and make </a:t>
            </a:r>
            <a:r>
              <a:rPr b="1" i="1" lang="en-US" sz="2200">
                <a:solidFill>
                  <a:schemeClr val="dk1"/>
                </a:solidFill>
                <a:latin typeface="Book Antiqua"/>
                <a:ea typeface="Book Antiqua"/>
                <a:cs typeface="Book Antiqua"/>
                <a:sym typeface="Book Antiqua"/>
              </a:rPr>
              <a:t>interaction</a:t>
            </a:r>
            <a:r>
              <a:rPr lang="en-US" sz="2200">
                <a:solidFill>
                  <a:schemeClr val="dk1"/>
                </a:solidFill>
                <a:latin typeface="Book Antiqua"/>
                <a:ea typeface="Book Antiqua"/>
                <a:cs typeface="Book Antiqua"/>
                <a:sym typeface="Book Antiqua"/>
              </a:rPr>
              <a:t> of book giver and receiver  more </a:t>
            </a:r>
            <a:r>
              <a:rPr b="1" i="1" lang="en-US" sz="2200">
                <a:solidFill>
                  <a:schemeClr val="dk1"/>
                </a:solidFill>
                <a:latin typeface="Book Antiqua"/>
                <a:ea typeface="Book Antiqua"/>
                <a:cs typeface="Book Antiqua"/>
                <a:sym typeface="Book Antiqua"/>
              </a:rPr>
              <a:t>feasible</a:t>
            </a:r>
            <a:r>
              <a:rPr lang="en-US" sz="2200">
                <a:solidFill>
                  <a:schemeClr val="dk1"/>
                </a:solidFill>
                <a:latin typeface="Book Antiqua"/>
                <a:ea typeface="Book Antiqua"/>
                <a:cs typeface="Book Antiqua"/>
                <a:sym typeface="Book Antiqua"/>
              </a:rPr>
              <a:t>. </a:t>
            </a:r>
            <a:endParaRPr sz="23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3000">
              <a:solidFill>
                <a:schemeClr val="dk1"/>
              </a:solidFill>
              <a:latin typeface="Book Antiqua"/>
              <a:ea typeface="Book Antiqua"/>
              <a:cs typeface="Book Antiqua"/>
              <a:sym typeface="Book Antiqua"/>
            </a:endParaRPr>
          </a:p>
        </p:txBody>
      </p:sp>
      <p:sp>
        <p:nvSpPr>
          <p:cNvPr id="154" name="Google Shape;154;gbc5e398588_3_18"/>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55" name="Google Shape;155;gbc5e398588_3_18"/>
          <p:cNvPicPr preferRelativeResize="0"/>
          <p:nvPr/>
        </p:nvPicPr>
        <p:blipFill rotWithShape="1">
          <a:blip r:embed="rId3">
            <a:alphaModFix/>
          </a:blip>
          <a:srcRect b="0" l="0" r="0" t="0"/>
          <a:stretch/>
        </p:blipFill>
        <p:spPr>
          <a:xfrm>
            <a:off x="0" y="0"/>
            <a:ext cx="12192000" cy="1264023"/>
          </a:xfrm>
          <a:prstGeom prst="rect">
            <a:avLst/>
          </a:prstGeom>
          <a:noFill/>
          <a:ln>
            <a:noFill/>
          </a:ln>
        </p:spPr>
      </p:pic>
      <p:sp>
        <p:nvSpPr>
          <p:cNvPr id="156" name="Google Shape;156;gbc5e398588_3_18"/>
          <p:cNvSpPr txBox="1"/>
          <p:nvPr/>
        </p:nvSpPr>
        <p:spPr>
          <a:xfrm>
            <a:off x="105925" y="6394625"/>
            <a:ext cx="11491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chemeClr val="dk1"/>
                </a:solidFill>
                <a:latin typeface="Book Antiqua"/>
                <a:ea typeface="Book Antiqua"/>
                <a:cs typeface="Book Antiqua"/>
                <a:sym typeface="Book Antiqua"/>
              </a:rPr>
              <a:t>DEPARTMENT OF COMPUTER ENGINEERING </a:t>
            </a:r>
            <a:endParaRPr sz="9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57" name="Google Shape;157;gbc5e398588_3_18"/>
          <p:cNvPicPr preferRelativeResize="0"/>
          <p:nvPr/>
        </p:nvPicPr>
        <p:blipFill>
          <a:blip r:embed="rId4">
            <a:alphaModFix/>
          </a:blip>
          <a:stretch>
            <a:fillRect/>
          </a:stretch>
        </p:blipFill>
        <p:spPr>
          <a:xfrm>
            <a:off x="8130475" y="1431825"/>
            <a:ext cx="4061520" cy="47795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bc5e398588_0_24"/>
          <p:cNvSpPr txBox="1"/>
          <p:nvPr>
            <p:ph type="ctrTitle"/>
          </p:nvPr>
        </p:nvSpPr>
        <p:spPr>
          <a:xfrm>
            <a:off x="0" y="0"/>
            <a:ext cx="12055800" cy="160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64" name="Google Shape;164;gbc5e398588_0_24"/>
          <p:cNvSpPr txBox="1"/>
          <p:nvPr>
            <p:ph idx="1" type="subTitle"/>
          </p:nvPr>
        </p:nvSpPr>
        <p:spPr>
          <a:xfrm>
            <a:off x="189275" y="1693625"/>
            <a:ext cx="11866500" cy="46605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None/>
            </a:pPr>
            <a:r>
              <a:rPr b="1" lang="en-US" sz="2500">
                <a:solidFill>
                  <a:srgbClr val="0000FF"/>
                </a:solidFill>
                <a:latin typeface="Book Antiqua"/>
                <a:ea typeface="Book Antiqua"/>
                <a:cs typeface="Book Antiqua"/>
                <a:sym typeface="Book Antiqua"/>
              </a:rPr>
              <a:t>4</a:t>
            </a:r>
            <a:r>
              <a:rPr b="1" lang="en-US" sz="2500">
                <a:solidFill>
                  <a:srgbClr val="0000FF"/>
                </a:solidFill>
                <a:latin typeface="Book Antiqua"/>
                <a:ea typeface="Book Antiqua"/>
                <a:cs typeface="Book Antiqua"/>
                <a:sym typeface="Book Antiqua"/>
              </a:rPr>
              <a:t>. MODEL</a:t>
            </a:r>
            <a:endParaRPr b="1" sz="25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5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500">
              <a:solidFill>
                <a:srgbClr val="0000FF"/>
              </a:solidFill>
              <a:latin typeface="Book Antiqua"/>
              <a:ea typeface="Book Antiqua"/>
              <a:cs typeface="Book Antiqua"/>
              <a:sym typeface="Book Antiqua"/>
            </a:endParaRPr>
          </a:p>
        </p:txBody>
      </p:sp>
      <p:sp>
        <p:nvSpPr>
          <p:cNvPr id="165" name="Google Shape;165;gbc5e398588_0_24"/>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66" name="Google Shape;166;gbc5e398588_0_24"/>
          <p:cNvPicPr preferRelativeResize="0"/>
          <p:nvPr/>
        </p:nvPicPr>
        <p:blipFill rotWithShape="1">
          <a:blip r:embed="rId3">
            <a:alphaModFix/>
          </a:blip>
          <a:srcRect b="0" l="0" r="0" t="0"/>
          <a:stretch/>
        </p:blipFill>
        <p:spPr>
          <a:xfrm>
            <a:off x="0" y="0"/>
            <a:ext cx="12192000" cy="1606500"/>
          </a:xfrm>
          <a:prstGeom prst="rect">
            <a:avLst/>
          </a:prstGeom>
          <a:noFill/>
          <a:ln>
            <a:noFill/>
          </a:ln>
        </p:spPr>
      </p:pic>
      <p:sp>
        <p:nvSpPr>
          <p:cNvPr id="167" name="Google Shape;167;gbc5e398588_0_24"/>
          <p:cNvSpPr txBox="1"/>
          <p:nvPr/>
        </p:nvSpPr>
        <p:spPr>
          <a:xfrm>
            <a:off x="3088625" y="5826625"/>
            <a:ext cx="606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0000FF"/>
                </a:solidFill>
                <a:latin typeface="Book Antiqua"/>
                <a:ea typeface="Book Antiqua"/>
                <a:cs typeface="Book Antiqua"/>
                <a:sym typeface="Book Antiqua"/>
              </a:rPr>
              <a:t>Working of the Online Book Store</a:t>
            </a:r>
            <a:endParaRPr b="1" sz="2200">
              <a:solidFill>
                <a:srgbClr val="0000FF"/>
              </a:solidFill>
              <a:latin typeface="Book Antiqua"/>
              <a:ea typeface="Book Antiqua"/>
              <a:cs typeface="Book Antiqua"/>
              <a:sym typeface="Book Antiqua"/>
            </a:endParaRPr>
          </a:p>
        </p:txBody>
      </p:sp>
      <p:pic>
        <p:nvPicPr>
          <p:cNvPr id="168" name="Google Shape;168;gbc5e398588_0_24"/>
          <p:cNvPicPr preferRelativeResize="0"/>
          <p:nvPr/>
        </p:nvPicPr>
        <p:blipFill rotWithShape="1">
          <a:blip r:embed="rId4">
            <a:alphaModFix/>
          </a:blip>
          <a:srcRect b="9453" l="0" r="0" t="0"/>
          <a:stretch/>
        </p:blipFill>
        <p:spPr>
          <a:xfrm>
            <a:off x="3163350" y="1606500"/>
            <a:ext cx="4660499" cy="4220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c04716fb25_0_12"/>
          <p:cNvSpPr txBox="1"/>
          <p:nvPr>
            <p:ph type="ctrTitle"/>
          </p:nvPr>
        </p:nvSpPr>
        <p:spPr>
          <a:xfrm>
            <a:off x="0" y="0"/>
            <a:ext cx="12055800" cy="160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75" name="Google Shape;175;gc04716fb25_0_12"/>
          <p:cNvSpPr txBox="1"/>
          <p:nvPr>
            <p:ph idx="1" type="subTitle"/>
          </p:nvPr>
        </p:nvSpPr>
        <p:spPr>
          <a:xfrm>
            <a:off x="189275" y="1693625"/>
            <a:ext cx="11866500" cy="4660500"/>
          </a:xfrm>
          <a:prstGeom prst="rect">
            <a:avLst/>
          </a:prstGeom>
        </p:spPr>
        <p:txBody>
          <a:bodyPr anchorCtr="0" anchor="t" bIns="45700" lIns="91425" spcFirstLastPara="1" rIns="91425" wrap="square" tIns="45700">
            <a:normAutofit lnSpcReduction="20000"/>
          </a:bodyPr>
          <a:lstStyle/>
          <a:p>
            <a:pPr indent="0" lvl="0" marL="0" rtl="0" algn="l">
              <a:lnSpc>
                <a:spcPct val="85000"/>
              </a:lnSpc>
              <a:spcBef>
                <a:spcPts val="0"/>
              </a:spcBef>
              <a:spcAft>
                <a:spcPts val="0"/>
              </a:spcAft>
              <a:buNone/>
            </a:pPr>
            <a:r>
              <a:rPr b="1" lang="en-US" sz="2500">
                <a:solidFill>
                  <a:srgbClr val="0000FF"/>
                </a:solidFill>
                <a:latin typeface="Book Antiqua"/>
                <a:ea typeface="Book Antiqua"/>
                <a:cs typeface="Book Antiqua"/>
                <a:sym typeface="Book Antiqua"/>
              </a:rPr>
              <a:t>4. METHODOLOGY:</a:t>
            </a:r>
            <a:endParaRPr b="1" sz="25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sz="25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above diagram gives an overview of the actual working of the online book store.</a:t>
            </a:r>
            <a:endParaRPr sz="20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admin has access to all three parts- the client side (Frontend), the server side (Backend) and the Database.</a:t>
            </a:r>
            <a:endParaRPr sz="20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users have access to view just the Frontend part of the website i.e, the User Interface of the website.</a:t>
            </a:r>
            <a:endParaRPr sz="20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frontend of the online book store is build using HTML, CSS and JavaScript languages, the backend is build using PHP and the Database consists of MySQL server.</a:t>
            </a:r>
            <a:endParaRPr sz="20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Database stores all the user data, </a:t>
            </a:r>
            <a:r>
              <a:rPr lang="en-US" sz="2000">
                <a:solidFill>
                  <a:srgbClr val="000000"/>
                </a:solidFill>
                <a:latin typeface="Book Antiqua"/>
                <a:ea typeface="Book Antiqua"/>
                <a:cs typeface="Book Antiqua"/>
                <a:sym typeface="Book Antiqua"/>
              </a:rPr>
              <a:t>the</a:t>
            </a:r>
            <a:r>
              <a:rPr lang="en-US" sz="2000">
                <a:solidFill>
                  <a:srgbClr val="000000"/>
                </a:solidFill>
                <a:latin typeface="Book Antiqua"/>
                <a:ea typeface="Book Antiqua"/>
                <a:cs typeface="Book Antiqua"/>
                <a:sym typeface="Book Antiqua"/>
              </a:rPr>
              <a:t> website data and also the data of the books available on the site.</a:t>
            </a:r>
            <a:endParaRPr sz="2000">
              <a:solidFill>
                <a:srgbClr val="000000"/>
              </a:solidFill>
              <a:latin typeface="Book Antiqua"/>
              <a:ea typeface="Book Antiqua"/>
              <a:cs typeface="Book Antiqua"/>
              <a:sym typeface="Book Antiqua"/>
            </a:endParaRPr>
          </a:p>
          <a:p>
            <a:pPr indent="-355600" lvl="0" marL="457200" rtl="0" algn="l">
              <a:lnSpc>
                <a:spcPct val="115000"/>
              </a:lnSpc>
              <a:spcBef>
                <a:spcPts val="0"/>
              </a:spcBef>
              <a:spcAft>
                <a:spcPts val="0"/>
              </a:spcAft>
              <a:buClr>
                <a:srgbClr val="000000"/>
              </a:buClr>
              <a:buSzPts val="2000"/>
              <a:buFont typeface="Book Antiqua"/>
              <a:buChar char="●"/>
            </a:pPr>
            <a:r>
              <a:rPr lang="en-US" sz="2000">
                <a:solidFill>
                  <a:srgbClr val="000000"/>
                </a:solidFill>
                <a:latin typeface="Book Antiqua"/>
                <a:ea typeface="Book Antiqua"/>
                <a:cs typeface="Book Antiqua"/>
                <a:sym typeface="Book Antiqua"/>
              </a:rPr>
              <a:t>The Database is linked to the Backend with php which on the other hand is connected to the Frontend.</a:t>
            </a:r>
            <a:endParaRPr sz="2000">
              <a:solidFill>
                <a:srgbClr val="000000"/>
              </a:solidFill>
              <a:latin typeface="Book Antiqua"/>
              <a:ea typeface="Book Antiqua"/>
              <a:cs typeface="Book Antiqua"/>
              <a:sym typeface="Book Antiqua"/>
            </a:endParaRPr>
          </a:p>
          <a:p>
            <a:pPr indent="0" lvl="0" marL="457200" rtl="0" algn="l">
              <a:lnSpc>
                <a:spcPct val="85000"/>
              </a:lnSpc>
              <a:spcBef>
                <a:spcPts val="0"/>
              </a:spcBef>
              <a:spcAft>
                <a:spcPts val="0"/>
              </a:spcAft>
              <a:buNone/>
            </a:pPr>
            <a:r>
              <a:t/>
            </a:r>
            <a:endParaRPr sz="2000">
              <a:solidFill>
                <a:srgbClr val="000000"/>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5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500">
              <a:solidFill>
                <a:srgbClr val="0000FF"/>
              </a:solidFill>
              <a:latin typeface="Book Antiqua"/>
              <a:ea typeface="Book Antiqua"/>
              <a:cs typeface="Book Antiqua"/>
              <a:sym typeface="Book Antiqua"/>
            </a:endParaRPr>
          </a:p>
        </p:txBody>
      </p:sp>
      <p:sp>
        <p:nvSpPr>
          <p:cNvPr id="176" name="Google Shape;176;gc04716fb25_0_12"/>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77" name="Google Shape;177;gc04716fb25_0_12"/>
          <p:cNvPicPr preferRelativeResize="0"/>
          <p:nvPr/>
        </p:nvPicPr>
        <p:blipFill rotWithShape="1">
          <a:blip r:embed="rId3">
            <a:alphaModFix/>
          </a:blip>
          <a:srcRect b="0" l="0" r="0" t="0"/>
          <a:stretch/>
        </p:blipFill>
        <p:spPr>
          <a:xfrm>
            <a:off x="0" y="0"/>
            <a:ext cx="12192000" cy="160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c04716fb25_0_25"/>
          <p:cNvSpPr txBox="1"/>
          <p:nvPr>
            <p:ph type="ctrTitle"/>
          </p:nvPr>
        </p:nvSpPr>
        <p:spPr>
          <a:xfrm>
            <a:off x="0" y="0"/>
            <a:ext cx="12055800" cy="1606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84" name="Google Shape;184;gc04716fb25_0_25"/>
          <p:cNvSpPr txBox="1"/>
          <p:nvPr>
            <p:ph idx="1" type="subTitle"/>
          </p:nvPr>
        </p:nvSpPr>
        <p:spPr>
          <a:xfrm>
            <a:off x="189275" y="1693625"/>
            <a:ext cx="6561600" cy="4660500"/>
          </a:xfrm>
          <a:prstGeom prst="rect">
            <a:avLst/>
          </a:prstGeom>
        </p:spPr>
        <p:txBody>
          <a:bodyPr anchorCtr="0" anchor="t" bIns="45700" lIns="91425" spcFirstLastPara="1" rIns="91425" wrap="square" tIns="45700">
            <a:normAutofit/>
          </a:bodyPr>
          <a:lstStyle/>
          <a:p>
            <a:pPr indent="0" lvl="0" marL="0" rtl="0" algn="l">
              <a:lnSpc>
                <a:spcPct val="85000"/>
              </a:lnSpc>
              <a:spcBef>
                <a:spcPts val="0"/>
              </a:spcBef>
              <a:spcAft>
                <a:spcPts val="0"/>
              </a:spcAft>
              <a:buNone/>
            </a:pPr>
            <a:r>
              <a:rPr b="1" lang="en-US" sz="2500">
                <a:solidFill>
                  <a:srgbClr val="0000FF"/>
                </a:solidFill>
                <a:latin typeface="Book Antiqua"/>
                <a:ea typeface="Book Antiqua"/>
                <a:cs typeface="Book Antiqua"/>
                <a:sym typeface="Book Antiqua"/>
              </a:rPr>
              <a:t>METHODOLOGY CONTD:</a:t>
            </a:r>
            <a:endParaRPr b="1" sz="250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500">
              <a:solidFill>
                <a:srgbClr val="0000FF"/>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ts val="2000"/>
              <a:buFont typeface="Book Antiqua"/>
              <a:buChar char="●"/>
            </a:pPr>
            <a:r>
              <a:rPr lang="en-US" sz="2000">
                <a:solidFill>
                  <a:schemeClr val="dk1"/>
                </a:solidFill>
                <a:latin typeface="Book Antiqua"/>
                <a:ea typeface="Book Antiqua"/>
                <a:cs typeface="Book Antiqua"/>
                <a:sym typeface="Book Antiqua"/>
              </a:rPr>
              <a:t>When the user searches for any book, frontend calls the data of the books through the backend which has a connected database and the details of the book are displayed on the </a:t>
            </a:r>
            <a:r>
              <a:rPr lang="en-US" sz="2000">
                <a:solidFill>
                  <a:schemeClr val="dk1"/>
                </a:solidFill>
                <a:latin typeface="Book Antiqua"/>
                <a:ea typeface="Book Antiqua"/>
                <a:cs typeface="Book Antiqua"/>
                <a:sym typeface="Book Antiqua"/>
              </a:rPr>
              <a:t>screen</a:t>
            </a:r>
            <a:r>
              <a:rPr lang="en-US" sz="2000">
                <a:solidFill>
                  <a:schemeClr val="dk1"/>
                </a:solidFill>
                <a:latin typeface="Book Antiqua"/>
                <a:ea typeface="Book Antiqua"/>
                <a:cs typeface="Book Antiqua"/>
                <a:sym typeface="Book Antiqua"/>
              </a:rPr>
              <a:t> of the user.</a:t>
            </a:r>
            <a:endParaRPr sz="2000">
              <a:solidFill>
                <a:schemeClr val="dk1"/>
              </a:solidFill>
              <a:latin typeface="Book Antiqua"/>
              <a:ea typeface="Book Antiqua"/>
              <a:cs typeface="Book Antiqua"/>
              <a:sym typeface="Book Antiqua"/>
            </a:endParaRPr>
          </a:p>
          <a:p>
            <a:pPr indent="-355600" lvl="0" marL="457200" rtl="0" algn="l">
              <a:lnSpc>
                <a:spcPct val="115000"/>
              </a:lnSpc>
              <a:spcBef>
                <a:spcPts val="0"/>
              </a:spcBef>
              <a:spcAft>
                <a:spcPts val="0"/>
              </a:spcAft>
              <a:buClr>
                <a:schemeClr val="dk1"/>
              </a:buClr>
              <a:buSzPts val="2000"/>
              <a:buFont typeface="Book Antiqua"/>
              <a:buChar char="●"/>
            </a:pPr>
            <a:r>
              <a:rPr lang="en-US" sz="2000">
                <a:solidFill>
                  <a:schemeClr val="dk1"/>
                </a:solidFill>
                <a:latin typeface="Book Antiqua"/>
                <a:ea typeface="Book Antiqua"/>
                <a:cs typeface="Book Antiqua"/>
                <a:sym typeface="Book Antiqua"/>
              </a:rPr>
              <a:t>The same procedure is followed for payment details and also if the user wants to </a:t>
            </a:r>
            <a:r>
              <a:rPr lang="en-US" sz="2000">
                <a:solidFill>
                  <a:schemeClr val="dk1"/>
                </a:solidFill>
                <a:latin typeface="Book Antiqua"/>
                <a:ea typeface="Book Antiqua"/>
                <a:cs typeface="Book Antiqua"/>
                <a:sym typeface="Book Antiqua"/>
              </a:rPr>
              <a:t>access</a:t>
            </a:r>
            <a:r>
              <a:rPr lang="en-US" sz="2000">
                <a:solidFill>
                  <a:schemeClr val="dk1"/>
                </a:solidFill>
                <a:latin typeface="Book Antiqua"/>
                <a:ea typeface="Book Antiqua"/>
                <a:cs typeface="Book Antiqua"/>
                <a:sym typeface="Book Antiqua"/>
              </a:rPr>
              <a:t> his profile.</a:t>
            </a:r>
            <a:endParaRPr sz="2000">
              <a:solidFill>
                <a:schemeClr val="dk1"/>
              </a:solidFill>
              <a:latin typeface="Book Antiqua"/>
              <a:ea typeface="Book Antiqua"/>
              <a:cs typeface="Book Antiqua"/>
              <a:sym typeface="Book Antiqua"/>
            </a:endParaRPr>
          </a:p>
          <a:p>
            <a:pPr indent="0" lvl="0" marL="457200" rtl="0" algn="l">
              <a:lnSpc>
                <a:spcPct val="115000"/>
              </a:lnSpc>
              <a:spcBef>
                <a:spcPts val="0"/>
              </a:spcBef>
              <a:spcAft>
                <a:spcPts val="0"/>
              </a:spcAft>
              <a:buNone/>
            </a:pPr>
            <a:r>
              <a:t/>
            </a:r>
            <a:endParaRPr sz="2000">
              <a:solidFill>
                <a:schemeClr val="dk1"/>
              </a:solidFill>
              <a:latin typeface="Book Antiqua"/>
              <a:ea typeface="Book Antiqua"/>
              <a:cs typeface="Book Antiqua"/>
              <a:sym typeface="Book Antiqua"/>
            </a:endParaRPr>
          </a:p>
          <a:p>
            <a:pPr indent="0" lvl="0" marL="0" rtl="0" algn="l">
              <a:lnSpc>
                <a:spcPct val="85000"/>
              </a:lnSpc>
              <a:spcBef>
                <a:spcPts val="0"/>
              </a:spcBef>
              <a:spcAft>
                <a:spcPts val="0"/>
              </a:spcAft>
              <a:buClr>
                <a:schemeClr val="dk1"/>
              </a:buClr>
              <a:buSzPts val="1100"/>
              <a:buFont typeface="Arial"/>
              <a:buNone/>
            </a:pPr>
            <a:r>
              <a:t/>
            </a:r>
            <a:endParaRPr b="1" sz="2500">
              <a:solidFill>
                <a:srgbClr val="0000FF"/>
              </a:solidFill>
              <a:latin typeface="Book Antiqua"/>
              <a:ea typeface="Book Antiqua"/>
              <a:cs typeface="Book Antiqua"/>
              <a:sym typeface="Book Antiqua"/>
            </a:endParaRPr>
          </a:p>
        </p:txBody>
      </p:sp>
      <p:sp>
        <p:nvSpPr>
          <p:cNvPr id="185" name="Google Shape;185;gc04716fb25_0_25"/>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86" name="Google Shape;186;gc04716fb25_0_25"/>
          <p:cNvPicPr preferRelativeResize="0"/>
          <p:nvPr/>
        </p:nvPicPr>
        <p:blipFill rotWithShape="1">
          <a:blip r:embed="rId3">
            <a:alphaModFix/>
          </a:blip>
          <a:srcRect b="0" l="0" r="0" t="0"/>
          <a:stretch/>
        </p:blipFill>
        <p:spPr>
          <a:xfrm>
            <a:off x="0" y="0"/>
            <a:ext cx="12192000" cy="1606500"/>
          </a:xfrm>
          <a:prstGeom prst="rect">
            <a:avLst/>
          </a:prstGeom>
          <a:noFill/>
          <a:ln>
            <a:noFill/>
          </a:ln>
        </p:spPr>
      </p:pic>
      <p:pic>
        <p:nvPicPr>
          <p:cNvPr id="187" name="Google Shape;187;gc04716fb25_0_25"/>
          <p:cNvPicPr preferRelativeResize="0"/>
          <p:nvPr/>
        </p:nvPicPr>
        <p:blipFill>
          <a:blip r:embed="rId4">
            <a:alphaModFix/>
          </a:blip>
          <a:stretch>
            <a:fillRect/>
          </a:stretch>
        </p:blipFill>
        <p:spPr>
          <a:xfrm>
            <a:off x="6903275" y="1635175"/>
            <a:ext cx="5288725" cy="466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bc5e398588_0_16"/>
          <p:cNvSpPr txBox="1"/>
          <p:nvPr>
            <p:ph type="ctrTitle"/>
          </p:nvPr>
        </p:nvSpPr>
        <p:spPr>
          <a:xfrm>
            <a:off x="189275" y="105625"/>
            <a:ext cx="11866500" cy="1343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t/>
            </a:r>
            <a:endParaRPr/>
          </a:p>
        </p:txBody>
      </p:sp>
      <p:sp>
        <p:nvSpPr>
          <p:cNvPr id="194" name="Google Shape;194;gbc5e398588_0_16"/>
          <p:cNvSpPr txBox="1"/>
          <p:nvPr>
            <p:ph idx="1" type="subTitle"/>
          </p:nvPr>
        </p:nvSpPr>
        <p:spPr>
          <a:xfrm>
            <a:off x="189275" y="1606400"/>
            <a:ext cx="11517300" cy="4672500"/>
          </a:xfrm>
          <a:prstGeom prst="rect">
            <a:avLst/>
          </a:prstGeom>
        </p:spPr>
        <p:txBody>
          <a:bodyPr anchorCtr="0" anchor="t" bIns="45700" lIns="91425" spcFirstLastPara="1" rIns="91425" wrap="square" tIns="45700">
            <a:normAutofit fontScale="85000" lnSpcReduction="20000"/>
          </a:bodyPr>
          <a:lstStyle/>
          <a:p>
            <a:pPr indent="0" lvl="0" marL="0" rtl="0" algn="l">
              <a:lnSpc>
                <a:spcPct val="85000"/>
              </a:lnSpc>
              <a:spcBef>
                <a:spcPts val="0"/>
              </a:spcBef>
              <a:spcAft>
                <a:spcPts val="0"/>
              </a:spcAft>
              <a:buNone/>
            </a:pPr>
            <a:r>
              <a:rPr b="1" lang="en-US" sz="2905">
                <a:solidFill>
                  <a:srgbClr val="0000FF"/>
                </a:solidFill>
                <a:latin typeface="Book Antiqua"/>
                <a:ea typeface="Book Antiqua"/>
                <a:cs typeface="Book Antiqua"/>
                <a:sym typeface="Book Antiqua"/>
              </a:rPr>
              <a:t>5</a:t>
            </a:r>
            <a:r>
              <a:rPr b="1" lang="en-US" sz="3050">
                <a:solidFill>
                  <a:srgbClr val="0000FF"/>
                </a:solidFill>
                <a:latin typeface="Book Antiqua"/>
                <a:ea typeface="Book Antiqua"/>
                <a:cs typeface="Book Antiqua"/>
                <a:sym typeface="Book Antiqua"/>
              </a:rPr>
              <a:t>. HARDWARE AND SOFTWARE REQUIREMENT:</a:t>
            </a:r>
            <a:endParaRPr b="1" sz="3050">
              <a:solidFill>
                <a:srgbClr val="0000FF"/>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306">
              <a:solidFill>
                <a:srgbClr val="000000"/>
              </a:solidFill>
              <a:latin typeface="Book Antiqua"/>
              <a:ea typeface="Book Antiqua"/>
              <a:cs typeface="Book Antiqua"/>
              <a:sym typeface="Book Antiqua"/>
            </a:endParaRPr>
          </a:p>
          <a:p>
            <a:pPr indent="0" lvl="0" marL="0" rtl="0" algn="l">
              <a:lnSpc>
                <a:spcPct val="85000"/>
              </a:lnSpc>
              <a:spcBef>
                <a:spcPts val="0"/>
              </a:spcBef>
              <a:spcAft>
                <a:spcPts val="0"/>
              </a:spcAft>
              <a:buNone/>
            </a:pPr>
            <a:r>
              <a:rPr b="1" lang="en-US" sz="2693">
                <a:solidFill>
                  <a:srgbClr val="000000"/>
                </a:solidFill>
                <a:latin typeface="Book Antiqua"/>
                <a:ea typeface="Book Antiqua"/>
                <a:cs typeface="Book Antiqua"/>
                <a:sym typeface="Book Antiqua"/>
              </a:rPr>
              <a:t>Hardware Requirements:</a:t>
            </a:r>
            <a:endParaRPr b="1" sz="2693">
              <a:solidFill>
                <a:srgbClr val="000000"/>
              </a:solidFill>
              <a:latin typeface="Book Antiqua"/>
              <a:ea typeface="Book Antiqua"/>
              <a:cs typeface="Book Antiqua"/>
              <a:sym typeface="Book Antiqua"/>
            </a:endParaRPr>
          </a:p>
          <a:p>
            <a:pPr indent="0" lvl="0" marL="0" rtl="0" algn="l">
              <a:lnSpc>
                <a:spcPct val="85000"/>
              </a:lnSpc>
              <a:spcBef>
                <a:spcPts val="0"/>
              </a:spcBef>
              <a:spcAft>
                <a:spcPts val="0"/>
              </a:spcAft>
              <a:buNone/>
            </a:pPr>
            <a:r>
              <a:t/>
            </a:r>
            <a:endParaRPr b="1" sz="2306">
              <a:solidFill>
                <a:srgbClr val="000000"/>
              </a:solidFill>
              <a:latin typeface="Book Antiqua"/>
              <a:ea typeface="Book Antiqua"/>
              <a:cs typeface="Book Antiqua"/>
              <a:sym typeface="Book Antiqua"/>
            </a:endParaRPr>
          </a:p>
          <a:p>
            <a:pPr indent="-353080" lvl="0" marL="457200" rtl="0" algn="l">
              <a:lnSpc>
                <a:spcPct val="115000"/>
              </a:lnSpc>
              <a:spcBef>
                <a:spcPts val="0"/>
              </a:spcBef>
              <a:spcAft>
                <a:spcPts val="0"/>
              </a:spcAft>
              <a:buClr>
                <a:schemeClr val="dk1"/>
              </a:buClr>
              <a:buSzPct val="100000"/>
              <a:buFont typeface="Arial"/>
              <a:buAutoNum type="arabicParenR"/>
            </a:pPr>
            <a:r>
              <a:rPr b="1" lang="en-US" sz="2306">
                <a:solidFill>
                  <a:schemeClr val="dk1"/>
                </a:solidFill>
                <a:latin typeface="Arial"/>
                <a:ea typeface="Arial"/>
                <a:cs typeface="Arial"/>
                <a:sym typeface="Arial"/>
              </a:rPr>
              <a:t>User Requirements:</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PC (Personal Computer) or workstation.</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Processor- i5</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Hard disk- 1 TB</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Memory- 1 GB RAM</a:t>
            </a:r>
            <a:endParaRPr sz="2306">
              <a:solidFill>
                <a:schemeClr val="dk1"/>
              </a:solidFill>
              <a:latin typeface="Arial"/>
              <a:ea typeface="Arial"/>
              <a:cs typeface="Arial"/>
              <a:sym typeface="Arial"/>
            </a:endParaRPr>
          </a:p>
          <a:p>
            <a:pPr indent="0" lvl="0" marL="914400" rtl="0" algn="l">
              <a:lnSpc>
                <a:spcPct val="115000"/>
              </a:lnSpc>
              <a:spcBef>
                <a:spcPts val="0"/>
              </a:spcBef>
              <a:spcAft>
                <a:spcPts val="0"/>
              </a:spcAft>
              <a:buNone/>
            </a:pPr>
            <a:r>
              <a:t/>
            </a:r>
            <a:endParaRPr sz="2306">
              <a:solidFill>
                <a:schemeClr val="dk1"/>
              </a:solidFill>
              <a:latin typeface="Arial"/>
              <a:ea typeface="Arial"/>
              <a:cs typeface="Arial"/>
              <a:sym typeface="Arial"/>
            </a:endParaRPr>
          </a:p>
          <a:p>
            <a:pPr indent="-353080" lvl="0" marL="457200" rtl="0" algn="l">
              <a:lnSpc>
                <a:spcPct val="115000"/>
              </a:lnSpc>
              <a:spcBef>
                <a:spcPts val="0"/>
              </a:spcBef>
              <a:spcAft>
                <a:spcPts val="0"/>
              </a:spcAft>
              <a:buClr>
                <a:schemeClr val="dk1"/>
              </a:buClr>
              <a:buSzPct val="100000"/>
              <a:buFont typeface="Arial"/>
              <a:buAutoNum type="arabicParenR"/>
            </a:pPr>
            <a:r>
              <a:rPr b="1" lang="en-US" sz="2306">
                <a:solidFill>
                  <a:schemeClr val="dk1"/>
                </a:solidFill>
                <a:latin typeface="Arial"/>
                <a:ea typeface="Arial"/>
                <a:cs typeface="Arial"/>
                <a:sym typeface="Arial"/>
              </a:rPr>
              <a:t>Server Requirements:</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Apache2 web server.</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Windows 7 and above</a:t>
            </a:r>
            <a:endParaRPr sz="2306">
              <a:solidFill>
                <a:schemeClr val="dk1"/>
              </a:solidFill>
              <a:latin typeface="Arial"/>
              <a:ea typeface="Arial"/>
              <a:cs typeface="Arial"/>
              <a:sym typeface="Arial"/>
            </a:endParaRPr>
          </a:p>
          <a:p>
            <a:pPr indent="-353080" lvl="1" marL="914400" rtl="0" algn="l">
              <a:lnSpc>
                <a:spcPct val="115000"/>
              </a:lnSpc>
              <a:spcBef>
                <a:spcPts val="0"/>
              </a:spcBef>
              <a:spcAft>
                <a:spcPts val="0"/>
              </a:spcAft>
              <a:buClr>
                <a:schemeClr val="dk1"/>
              </a:buClr>
              <a:buSzPct val="100000"/>
              <a:buFont typeface="Arial"/>
              <a:buAutoNum type="alphaLcParenR"/>
            </a:pPr>
            <a:r>
              <a:rPr lang="en-US" sz="2306">
                <a:solidFill>
                  <a:schemeClr val="dk1"/>
                </a:solidFill>
                <a:latin typeface="Arial"/>
                <a:ea typeface="Arial"/>
                <a:cs typeface="Arial"/>
                <a:sym typeface="Arial"/>
              </a:rPr>
              <a:t>Web browsers like Mozilla Firefox, Google Chrome.  </a:t>
            </a:r>
            <a:endParaRPr sz="2306">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ct val="47696"/>
              <a:buFont typeface="Arial"/>
              <a:buNone/>
            </a:pPr>
            <a:r>
              <a:t/>
            </a:r>
            <a:endParaRPr sz="2306">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ct val="127272"/>
              <a:buFont typeface="Book Antiqua"/>
              <a:buNone/>
            </a:pPr>
            <a:br>
              <a:rPr b="1" lang="en-US" sz="2200">
                <a:solidFill>
                  <a:srgbClr val="0000FF"/>
                </a:solidFill>
                <a:latin typeface="Book Antiqua"/>
                <a:ea typeface="Book Antiqua"/>
                <a:cs typeface="Book Antiqua"/>
                <a:sym typeface="Book Antiqua"/>
              </a:rPr>
            </a:br>
            <a:endParaRPr b="1" sz="2600">
              <a:solidFill>
                <a:srgbClr val="0000FF"/>
              </a:solidFill>
            </a:endParaRPr>
          </a:p>
        </p:txBody>
      </p:sp>
      <p:sp>
        <p:nvSpPr>
          <p:cNvPr id="195" name="Google Shape;195;gbc5e398588_0_16"/>
          <p:cNvSpPr txBox="1"/>
          <p:nvPr>
            <p:ph idx="12" type="sldNum"/>
          </p:nvPr>
        </p:nvSpPr>
        <p:spPr>
          <a:xfrm>
            <a:off x="9900458" y="6459785"/>
            <a:ext cx="1311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eader1" id="196" name="Google Shape;196;gbc5e398588_0_16"/>
          <p:cNvPicPr preferRelativeResize="0"/>
          <p:nvPr/>
        </p:nvPicPr>
        <p:blipFill rotWithShape="1">
          <a:blip r:embed="rId3">
            <a:alphaModFix/>
          </a:blip>
          <a:srcRect b="0" l="0" r="0" t="0"/>
          <a:stretch/>
        </p:blipFill>
        <p:spPr>
          <a:xfrm>
            <a:off x="0" y="0"/>
            <a:ext cx="12192000" cy="14589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Custom 2">
      <a:dk1>
        <a:srgbClr val="000000"/>
      </a:dk1>
      <a:lt1>
        <a:srgbClr val="FFFFFF"/>
      </a:lt1>
      <a:dk2>
        <a:srgbClr val="04617B"/>
      </a:dk2>
      <a:lt2>
        <a:srgbClr val="DBF5F9"/>
      </a:lt2>
      <a:accent1>
        <a:srgbClr val="595959"/>
      </a:accent1>
      <a:accent2>
        <a:srgbClr val="0C4650"/>
      </a:accent2>
      <a:accent3>
        <a:srgbClr val="02485C"/>
      </a:accent3>
      <a:accent4>
        <a:srgbClr val="5FF2CA"/>
      </a:accent4>
      <a:accent5>
        <a:srgbClr val="B76C00"/>
      </a:accent5>
      <a:accent6>
        <a:srgbClr val="A5C24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2014-09-12T02:11:56Z</dcterms:created>
  <dc:creator>Saikrishna B</dc:creator>
</cp:coreProperties>
</file>